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37"/>
  </p:notesMasterIdLst>
  <p:sldIdLst>
    <p:sldId id="289" r:id="rId2"/>
    <p:sldId id="271" r:id="rId3"/>
    <p:sldId id="290" r:id="rId4"/>
    <p:sldId id="291" r:id="rId5"/>
    <p:sldId id="292" r:id="rId6"/>
    <p:sldId id="294" r:id="rId7"/>
    <p:sldId id="293" r:id="rId8"/>
    <p:sldId id="295" r:id="rId9"/>
    <p:sldId id="296" r:id="rId10"/>
    <p:sldId id="298" r:id="rId11"/>
    <p:sldId id="299" r:id="rId12"/>
    <p:sldId id="323" r:id="rId13"/>
    <p:sldId id="304" r:id="rId14"/>
    <p:sldId id="320" r:id="rId15"/>
    <p:sldId id="321" r:id="rId16"/>
    <p:sldId id="325" r:id="rId17"/>
    <p:sldId id="322" r:id="rId18"/>
    <p:sldId id="326" r:id="rId19"/>
    <p:sldId id="328" r:id="rId20"/>
    <p:sldId id="297" r:id="rId21"/>
    <p:sldId id="305" r:id="rId22"/>
    <p:sldId id="324" r:id="rId23"/>
    <p:sldId id="300" r:id="rId24"/>
    <p:sldId id="308" r:id="rId25"/>
    <p:sldId id="309" r:id="rId26"/>
    <p:sldId id="310" r:id="rId27"/>
    <p:sldId id="311" r:id="rId28"/>
    <p:sldId id="313" r:id="rId29"/>
    <p:sldId id="314" r:id="rId30"/>
    <p:sldId id="315" r:id="rId31"/>
    <p:sldId id="317" r:id="rId32"/>
    <p:sldId id="318" r:id="rId33"/>
    <p:sldId id="327" r:id="rId34"/>
    <p:sldId id="329" r:id="rId35"/>
    <p:sldId id="319" r:id="rId36"/>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85020" autoAdjust="0"/>
  </p:normalViewPr>
  <p:slideViewPr>
    <p:cSldViewPr snapToGrid="0">
      <p:cViewPr varScale="1">
        <p:scale>
          <a:sx n="86" d="100"/>
          <a:sy n="86" d="100"/>
        </p:scale>
        <p:origin x="510" y="9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viewProps" Target="viewProps.xml"/><Relationship Id="rId21" Type="http://schemas.openxmlformats.org/officeDocument/2006/relationships/slide" Target="slides/slide20.xml"/><Relationship Id="rId34" Type="http://schemas.openxmlformats.org/officeDocument/2006/relationships/slide" Target="slides/slide33.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notesMaster" Target="notesMasters/notesMaster1.xml"/><Relationship Id="rId40"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presProps" Target="presProps.xml"/></Relationships>
</file>

<file path=ppt/media/image1.png>
</file>

<file path=ppt/media/image10.png>
</file>

<file path=ppt/media/image12.png>
</file>

<file path=ppt/media/image13.png>
</file>

<file path=ppt/media/image14.png>
</file>

<file path=ppt/media/image15.png>
</file>

<file path=ppt/media/image18.png>
</file>

<file path=ppt/media/image19.png>
</file>

<file path=ppt/media/image2.jpeg>
</file>

<file path=ppt/media/image20.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2.png>
</file>

<file path=ppt/media/image33.png>
</file>

<file path=ppt/media/image34.png>
</file>

<file path=ppt/media/image35.png>
</file>

<file path=ppt/media/image4.png>
</file>

<file path=ppt/media/image5.jpeg>
</file>

<file path=ppt/media/image6.jpe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C4A9335-2A30-4F03-873D-AF824C796C40}" type="datetimeFigureOut">
              <a:rPr lang="zh-CN" altLang="en-US" smtClean="0"/>
              <a:t>2019/10/21</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03F4B0F-EB06-46A0-85BE-F48FD5C39F0C}" type="slidenum">
              <a:rPr lang="zh-CN" altLang="en-US" smtClean="0"/>
              <a:t>‹#›</a:t>
            </a:fld>
            <a:endParaRPr lang="zh-CN" altLang="en-US"/>
          </a:p>
        </p:txBody>
      </p:sp>
    </p:spTree>
    <p:extLst>
      <p:ext uri="{BB962C8B-B14F-4D97-AF65-F5344CB8AC3E}">
        <p14:creationId xmlns:p14="http://schemas.microsoft.com/office/powerpoint/2010/main" val="373478987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dirty="0"/>
              <a:t>SOSP 19</a:t>
            </a:r>
            <a:br>
              <a:rPr lang="en-US" altLang="zh-CN" dirty="0"/>
            </a:br>
            <a:r>
              <a:rPr lang="en-US" altLang="zh-CN" dirty="0" err="1"/>
              <a:t>arXiv</a:t>
            </a:r>
            <a:r>
              <a:rPr lang="en-US" altLang="zh-CN" dirty="0"/>
              <a:t> </a:t>
            </a:r>
            <a:r>
              <a:rPr lang="en-US" altLang="zh-CN" sz="1200" b="0" i="0" kern="1200" dirty="0">
                <a:solidFill>
                  <a:schemeClr val="tx1"/>
                </a:solidFill>
                <a:effectLst/>
                <a:latin typeface="+mn-lt"/>
                <a:ea typeface="+mn-ea"/>
                <a:cs typeface="+mn-cs"/>
              </a:rPr>
              <a:t> /ˈ</a:t>
            </a:r>
            <a:r>
              <a:rPr lang="en-US" altLang="zh-CN" sz="1200" b="0" i="0" kern="1200" dirty="0" err="1">
                <a:solidFill>
                  <a:schemeClr val="tx1"/>
                </a:solidFill>
                <a:effectLst/>
                <a:latin typeface="+mn-lt"/>
                <a:ea typeface="+mn-ea"/>
                <a:cs typeface="+mn-cs"/>
              </a:rPr>
              <a:t>ɑːrkaɪv</a:t>
            </a:r>
            <a:r>
              <a:rPr lang="en-US" altLang="zh-CN" sz="1200" b="0" i="0" kern="1200" dirty="0">
                <a:solidFill>
                  <a:schemeClr val="tx1"/>
                </a:solidFill>
                <a:effectLst/>
                <a:latin typeface="+mn-lt"/>
                <a:ea typeface="+mn-ea"/>
                <a:cs typeface="+mn-cs"/>
              </a:rPr>
              <a:t>/ </a:t>
            </a:r>
          </a:p>
          <a:p>
            <a:endParaRPr lang="zh-CN" altLang="en-US" dirty="0"/>
          </a:p>
        </p:txBody>
      </p:sp>
      <p:sp>
        <p:nvSpPr>
          <p:cNvPr id="4" name="灯片编号占位符 3"/>
          <p:cNvSpPr>
            <a:spLocks noGrp="1"/>
          </p:cNvSpPr>
          <p:nvPr>
            <p:ph type="sldNum" sz="quarter" idx="10"/>
          </p:nvPr>
        </p:nvSpPr>
        <p:spPr/>
        <p:txBody>
          <a:bodyPr/>
          <a:lstStyle/>
          <a:p>
            <a:fld id="{7615C117-C0D3-478F-A650-DDB9633867FD}" type="slidenum">
              <a:rPr lang="zh-CN" altLang="en-US" smtClean="0"/>
              <a:t>1</a:t>
            </a:fld>
            <a:endParaRPr lang="zh-CN" altLang="en-US"/>
          </a:p>
        </p:txBody>
      </p:sp>
    </p:spTree>
    <p:extLst>
      <p:ext uri="{BB962C8B-B14F-4D97-AF65-F5344CB8AC3E}">
        <p14:creationId xmlns:p14="http://schemas.microsoft.com/office/powerpoint/2010/main" val="57950460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7615C117-C0D3-478F-A650-DDB9633867FD}" type="slidenum">
              <a:rPr lang="zh-CN" altLang="en-US" smtClean="0"/>
              <a:t>10</a:t>
            </a:fld>
            <a:endParaRPr lang="zh-CN" altLang="en-US"/>
          </a:p>
        </p:txBody>
      </p:sp>
    </p:spTree>
    <p:extLst>
      <p:ext uri="{BB962C8B-B14F-4D97-AF65-F5344CB8AC3E}">
        <p14:creationId xmlns:p14="http://schemas.microsoft.com/office/powerpoint/2010/main" val="173460552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7615C117-C0D3-478F-A650-DDB9633867FD}" type="slidenum">
              <a:rPr lang="zh-CN" altLang="en-US" smtClean="0"/>
              <a:t>11</a:t>
            </a:fld>
            <a:endParaRPr lang="zh-CN" altLang="en-US"/>
          </a:p>
        </p:txBody>
      </p:sp>
    </p:spTree>
    <p:extLst>
      <p:ext uri="{BB962C8B-B14F-4D97-AF65-F5344CB8AC3E}">
        <p14:creationId xmlns:p14="http://schemas.microsoft.com/office/powerpoint/2010/main" val="87100020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lstStyle/>
          <a:p>
            <a:r>
              <a:rPr lang="en-US" altLang="zh-CN" dirty="0"/>
              <a:t>1</a:t>
            </a:r>
            <a:r>
              <a:rPr lang="zh-CN" altLang="en-US" dirty="0"/>
              <a:t>：模型划分，最小化整体训练时间</a:t>
            </a:r>
            <a:r>
              <a:rPr lang="en-US" altLang="zh-CN" dirty="0"/>
              <a:t>-&gt;</a:t>
            </a:r>
            <a:r>
              <a:rPr lang="zh-CN" altLang="en-US" dirty="0"/>
              <a:t>使得每个</a:t>
            </a:r>
            <a:r>
              <a:rPr lang="en-US" altLang="zh-CN" dirty="0"/>
              <a:t>stage</a:t>
            </a:r>
            <a:r>
              <a:rPr lang="zh-CN" altLang="en-US" dirty="0"/>
              <a:t>的计算量差不多，每个</a:t>
            </a:r>
            <a:r>
              <a:rPr lang="en-US" altLang="zh-CN" dirty="0"/>
              <a:t>stage</a:t>
            </a:r>
            <a:r>
              <a:rPr lang="zh-CN" altLang="en-US" dirty="0"/>
              <a:t>的吞吐量就差不多，整个流水线就会加快执行</a:t>
            </a:r>
            <a:endParaRPr lang="en-US" altLang="zh-CN" dirty="0"/>
          </a:p>
          <a:p>
            <a:r>
              <a:rPr lang="en-US" altLang="zh-CN" dirty="0"/>
              <a:t>2</a:t>
            </a:r>
            <a:r>
              <a:rPr lang="zh-CN" altLang="en-US" dirty="0"/>
              <a:t>：每个</a:t>
            </a:r>
            <a:r>
              <a:rPr lang="en-US" altLang="zh-CN" dirty="0"/>
              <a:t>stage</a:t>
            </a:r>
            <a:r>
              <a:rPr lang="zh-CN" altLang="en-US" dirty="0"/>
              <a:t>的工作规程，尽可能增加效率</a:t>
            </a:r>
            <a:endParaRPr lang="en-US" altLang="zh-CN" dirty="0"/>
          </a:p>
          <a:p>
            <a:r>
              <a:rPr lang="en-US" altLang="zh-CN" dirty="0"/>
              <a:t>3</a:t>
            </a:r>
            <a:r>
              <a:rPr lang="zh-CN" altLang="en-US" dirty="0"/>
              <a:t>：有效学习，梯度过期，梯度同步问题</a:t>
            </a:r>
          </a:p>
        </p:txBody>
      </p:sp>
      <p:sp>
        <p:nvSpPr>
          <p:cNvPr id="4" name="灯片编号占位符 3"/>
          <p:cNvSpPr>
            <a:spLocks noGrp="1"/>
          </p:cNvSpPr>
          <p:nvPr>
            <p:ph type="sldNum" sz="quarter" idx="10"/>
          </p:nvPr>
        </p:nvSpPr>
        <p:spPr/>
        <p:txBody>
          <a:bodyPr/>
          <a:lstStyle/>
          <a:p>
            <a:fld id="{7615C117-C0D3-478F-A650-DDB9633867FD}" type="slidenum">
              <a:rPr lang="zh-CN" altLang="en-US" smtClean="0"/>
              <a:t>12</a:t>
            </a:fld>
            <a:endParaRPr lang="zh-CN" altLang="en-US"/>
          </a:p>
        </p:txBody>
      </p:sp>
    </p:spTree>
    <p:extLst>
      <p:ext uri="{BB962C8B-B14F-4D97-AF65-F5344CB8AC3E}">
        <p14:creationId xmlns:p14="http://schemas.microsoft.com/office/powerpoint/2010/main" val="374236688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自动划分</a:t>
            </a:r>
            <a:endParaRPr lang="en-US" altLang="zh-CN" dirty="0"/>
          </a:p>
          <a:p>
            <a:r>
              <a:rPr lang="zh-CN" altLang="en-US" dirty="0"/>
              <a:t>卷积层计算量大，参数量少，数据并行</a:t>
            </a:r>
            <a:endParaRPr lang="en-US" altLang="zh-CN" dirty="0"/>
          </a:p>
          <a:p>
            <a:r>
              <a:rPr lang="zh-CN" altLang="en-US" dirty="0"/>
              <a:t>全连接计算量少，参数量大，模型并行</a:t>
            </a:r>
          </a:p>
          <a:p>
            <a:endParaRPr lang="zh-CN" altLang="en-US" dirty="0"/>
          </a:p>
        </p:txBody>
      </p:sp>
      <p:sp>
        <p:nvSpPr>
          <p:cNvPr id="4" name="灯片编号占位符 3"/>
          <p:cNvSpPr>
            <a:spLocks noGrp="1"/>
          </p:cNvSpPr>
          <p:nvPr>
            <p:ph type="sldNum" sz="quarter" idx="10"/>
          </p:nvPr>
        </p:nvSpPr>
        <p:spPr/>
        <p:txBody>
          <a:bodyPr/>
          <a:lstStyle/>
          <a:p>
            <a:fld id="{7615C117-C0D3-478F-A650-DDB9633867FD}" type="slidenum">
              <a:rPr lang="zh-CN" altLang="en-US" smtClean="0"/>
              <a:t>13</a:t>
            </a:fld>
            <a:endParaRPr lang="zh-CN" altLang="en-US"/>
          </a:p>
        </p:txBody>
      </p:sp>
    </p:spTree>
    <p:extLst>
      <p:ext uri="{BB962C8B-B14F-4D97-AF65-F5344CB8AC3E}">
        <p14:creationId xmlns:p14="http://schemas.microsoft.com/office/powerpoint/2010/main" val="322686096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7615C117-C0D3-478F-A650-DDB9633867FD}" type="slidenum">
              <a:rPr lang="zh-CN" altLang="en-US" smtClean="0"/>
              <a:t>14</a:t>
            </a:fld>
            <a:endParaRPr lang="zh-CN" altLang="en-US"/>
          </a:p>
        </p:txBody>
      </p:sp>
    </p:spTree>
    <p:extLst>
      <p:ext uri="{BB962C8B-B14F-4D97-AF65-F5344CB8AC3E}">
        <p14:creationId xmlns:p14="http://schemas.microsoft.com/office/powerpoint/2010/main" val="310571676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k</a:t>
            </a:r>
            <a:r>
              <a:rPr lang="zh-CN" altLang="en-US" dirty="0"/>
              <a:t>级叫做</a:t>
            </a:r>
            <a:r>
              <a:rPr lang="en-US" altLang="zh-CN" dirty="0" err="1"/>
              <a:t>mk</a:t>
            </a:r>
            <a:r>
              <a:rPr lang="en-US" altLang="zh-CN" dirty="0"/>
              <a:t> </a:t>
            </a:r>
            <a:r>
              <a:rPr lang="zh-CN" altLang="en-US" dirty="0"/>
              <a:t>由</a:t>
            </a:r>
            <a:r>
              <a:rPr lang="en-US" altLang="zh-CN" dirty="0"/>
              <a:t>k-1</a:t>
            </a:r>
            <a:r>
              <a:rPr lang="zh-CN" altLang="en-US" dirty="0"/>
              <a:t>级和</a:t>
            </a:r>
            <a:r>
              <a:rPr lang="en-US" altLang="zh-CN" dirty="0"/>
              <a:t>Bk</a:t>
            </a:r>
            <a:r>
              <a:rPr lang="zh-CN" altLang="en-US" dirty="0"/>
              <a:t>互联而成</a:t>
            </a:r>
          </a:p>
        </p:txBody>
      </p:sp>
      <p:sp>
        <p:nvSpPr>
          <p:cNvPr id="4" name="灯片编号占位符 3"/>
          <p:cNvSpPr>
            <a:spLocks noGrp="1"/>
          </p:cNvSpPr>
          <p:nvPr>
            <p:ph type="sldNum" sz="quarter" idx="10"/>
          </p:nvPr>
        </p:nvSpPr>
        <p:spPr/>
        <p:txBody>
          <a:bodyPr/>
          <a:lstStyle/>
          <a:p>
            <a:fld id="{7615C117-C0D3-478F-A650-DDB9633867FD}" type="slidenum">
              <a:rPr lang="zh-CN" altLang="en-US" smtClean="0"/>
              <a:t>15</a:t>
            </a:fld>
            <a:endParaRPr lang="zh-CN" altLang="en-US"/>
          </a:p>
        </p:txBody>
      </p:sp>
    </p:spTree>
    <p:extLst>
      <p:ext uri="{BB962C8B-B14F-4D97-AF65-F5344CB8AC3E}">
        <p14:creationId xmlns:p14="http://schemas.microsoft.com/office/powerpoint/2010/main" val="223021468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1.T</a:t>
            </a:r>
            <a:r>
              <a:rPr lang="zh-CN" altLang="en-US" dirty="0"/>
              <a:t>代表</a:t>
            </a:r>
            <a:r>
              <a:rPr lang="en-US" altLang="zh-CN" dirty="0" err="1"/>
              <a:t>i</a:t>
            </a:r>
            <a:r>
              <a:rPr lang="en-US" altLang="zh-CN" dirty="0"/>
              <a:t>-&gt;j</a:t>
            </a:r>
            <a:r>
              <a:rPr lang="zh-CN" altLang="en-US" dirty="0"/>
              <a:t>层放在一个阶段，使用</a:t>
            </a:r>
            <a:r>
              <a:rPr lang="en-US" altLang="zh-CN" dirty="0"/>
              <a:t>m</a:t>
            </a:r>
            <a:r>
              <a:rPr lang="zh-CN" altLang="en-US" dirty="0"/>
              <a:t>台机器复制的一个时间，括号中包含计算与通信时间，通信代表与数据并行参数服务器的一个通信</a:t>
            </a:r>
            <a:endParaRPr lang="en-US" altLang="zh-CN" dirty="0"/>
          </a:p>
          <a:p>
            <a:r>
              <a:rPr lang="en-US" altLang="zh-CN" dirty="0"/>
              <a:t>2.A</a:t>
            </a:r>
            <a:r>
              <a:rPr lang="zh-CN" altLang="en-US" dirty="0"/>
              <a:t>有两种情况，要么一个</a:t>
            </a:r>
            <a:r>
              <a:rPr lang="en-US" altLang="zh-CN" dirty="0"/>
              <a:t>stage</a:t>
            </a:r>
            <a:r>
              <a:rPr lang="zh-CN" altLang="en-US" dirty="0"/>
              <a:t>复制多次，要么多个</a:t>
            </a:r>
            <a:r>
              <a:rPr lang="en-US" altLang="zh-CN" dirty="0"/>
              <a:t>stage</a:t>
            </a:r>
          </a:p>
        </p:txBody>
      </p:sp>
      <p:sp>
        <p:nvSpPr>
          <p:cNvPr id="4" name="灯片编号占位符 3"/>
          <p:cNvSpPr>
            <a:spLocks noGrp="1"/>
          </p:cNvSpPr>
          <p:nvPr>
            <p:ph type="sldNum" sz="quarter" idx="10"/>
          </p:nvPr>
        </p:nvSpPr>
        <p:spPr/>
        <p:txBody>
          <a:bodyPr/>
          <a:lstStyle/>
          <a:p>
            <a:fld id="{7615C117-C0D3-478F-A650-DDB9633867FD}" type="slidenum">
              <a:rPr lang="zh-CN" altLang="en-US" smtClean="0"/>
              <a:t>16</a:t>
            </a:fld>
            <a:endParaRPr lang="zh-CN" altLang="en-US"/>
          </a:p>
        </p:txBody>
      </p:sp>
    </p:spTree>
    <p:extLst>
      <p:ext uri="{BB962C8B-B14F-4D97-AF65-F5344CB8AC3E}">
        <p14:creationId xmlns:p14="http://schemas.microsoft.com/office/powerpoint/2010/main" val="397922253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Formulation</a:t>
            </a:r>
            <a:r>
              <a:rPr lang="zh-CN" altLang="en-US" dirty="0"/>
              <a:t>：规划</a:t>
            </a:r>
          </a:p>
        </p:txBody>
      </p:sp>
      <p:sp>
        <p:nvSpPr>
          <p:cNvPr id="4" name="灯片编号占位符 3"/>
          <p:cNvSpPr>
            <a:spLocks noGrp="1"/>
          </p:cNvSpPr>
          <p:nvPr>
            <p:ph type="sldNum" sz="quarter" idx="10"/>
          </p:nvPr>
        </p:nvSpPr>
        <p:spPr/>
        <p:txBody>
          <a:bodyPr/>
          <a:lstStyle/>
          <a:p>
            <a:fld id="{7615C117-C0D3-478F-A650-DDB9633867FD}" type="slidenum">
              <a:rPr lang="zh-CN" altLang="en-US" smtClean="0"/>
              <a:t>17</a:t>
            </a:fld>
            <a:endParaRPr lang="zh-CN" altLang="en-US"/>
          </a:p>
        </p:txBody>
      </p:sp>
    </p:spTree>
    <p:extLst>
      <p:ext uri="{BB962C8B-B14F-4D97-AF65-F5344CB8AC3E}">
        <p14:creationId xmlns:p14="http://schemas.microsoft.com/office/powerpoint/2010/main" val="11131195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1.T</a:t>
            </a:r>
            <a:r>
              <a:rPr lang="zh-CN" altLang="en-US" dirty="0"/>
              <a:t>代表</a:t>
            </a:r>
            <a:r>
              <a:rPr lang="en-US" altLang="zh-CN" dirty="0" err="1"/>
              <a:t>i</a:t>
            </a:r>
            <a:r>
              <a:rPr lang="en-US" altLang="zh-CN" dirty="0"/>
              <a:t>-&gt;j</a:t>
            </a:r>
            <a:r>
              <a:rPr lang="zh-CN" altLang="en-US" dirty="0"/>
              <a:t>层放在一个阶段，使用</a:t>
            </a:r>
            <a:r>
              <a:rPr lang="en-US" altLang="zh-CN" dirty="0"/>
              <a:t>m</a:t>
            </a:r>
            <a:r>
              <a:rPr lang="zh-CN" altLang="en-US" dirty="0"/>
              <a:t>台机器复制的一个时间，括号中包含计算与通信时间，通信代表与数据并行参数服务器的一个通信</a:t>
            </a:r>
            <a:endParaRPr lang="en-US" altLang="zh-CN" dirty="0"/>
          </a:p>
          <a:p>
            <a:r>
              <a:rPr lang="en-US" altLang="zh-CN" dirty="0"/>
              <a:t>2.A</a:t>
            </a:r>
            <a:r>
              <a:rPr lang="zh-CN" altLang="en-US" dirty="0"/>
              <a:t>有两种情况，要么一个</a:t>
            </a:r>
            <a:r>
              <a:rPr lang="en-US" altLang="zh-CN" dirty="0"/>
              <a:t>stage</a:t>
            </a:r>
            <a:r>
              <a:rPr lang="zh-CN" altLang="en-US" dirty="0"/>
              <a:t>复制多次，要么多个</a:t>
            </a:r>
            <a:r>
              <a:rPr lang="en-US" altLang="zh-CN" dirty="0"/>
              <a:t>stage</a:t>
            </a:r>
          </a:p>
          <a:p>
            <a:r>
              <a:rPr lang="en-US" altLang="zh-CN" dirty="0"/>
              <a:t>3.</a:t>
            </a:r>
            <a:r>
              <a:rPr lang="zh-CN" altLang="en-US" dirty="0"/>
              <a:t>假设</a:t>
            </a:r>
            <a:r>
              <a:rPr lang="en-US" altLang="zh-CN" dirty="0"/>
              <a:t>i+1-&gt;j</a:t>
            </a:r>
            <a:r>
              <a:rPr lang="zh-CN" altLang="en-US" dirty="0"/>
              <a:t>在一个</a:t>
            </a:r>
            <a:r>
              <a:rPr lang="en-US" altLang="zh-CN" dirty="0"/>
              <a:t>stage</a:t>
            </a:r>
            <a:r>
              <a:rPr lang="zh-CN" altLang="en-US" dirty="0"/>
              <a:t>使用</a:t>
            </a:r>
            <a:r>
              <a:rPr lang="en-US" altLang="zh-CN" dirty="0"/>
              <a:t>m’</a:t>
            </a:r>
            <a:r>
              <a:rPr lang="zh-CN" altLang="en-US" dirty="0"/>
              <a:t>复制，剩下就是子问题，时间就是三个中最大</a:t>
            </a:r>
            <a:endParaRPr lang="en-US" altLang="zh-CN" dirty="0"/>
          </a:p>
          <a:p>
            <a:r>
              <a:rPr lang="en-US" altLang="zh-CN" dirty="0"/>
              <a:t>4.</a:t>
            </a:r>
            <a:r>
              <a:rPr lang="zh-CN" altLang="en-US" dirty="0"/>
              <a:t>总结：问题转化</a:t>
            </a:r>
            <a:r>
              <a:rPr lang="en-US" altLang="zh-CN" dirty="0"/>
              <a:t>-》</a:t>
            </a:r>
            <a:r>
              <a:rPr lang="zh-CN" altLang="en-US" dirty="0"/>
              <a:t>大问题化小</a:t>
            </a:r>
            <a:endParaRPr lang="en-US" altLang="zh-CN" dirty="0"/>
          </a:p>
          <a:p>
            <a:endParaRPr lang="zh-CN" altLang="en-US" dirty="0"/>
          </a:p>
        </p:txBody>
      </p:sp>
      <p:sp>
        <p:nvSpPr>
          <p:cNvPr id="4" name="灯片编号占位符 3"/>
          <p:cNvSpPr>
            <a:spLocks noGrp="1"/>
          </p:cNvSpPr>
          <p:nvPr>
            <p:ph type="sldNum" sz="quarter" idx="10"/>
          </p:nvPr>
        </p:nvSpPr>
        <p:spPr/>
        <p:txBody>
          <a:bodyPr/>
          <a:lstStyle/>
          <a:p>
            <a:fld id="{7615C117-C0D3-478F-A650-DDB9633867FD}" type="slidenum">
              <a:rPr lang="zh-CN" altLang="en-US" smtClean="0"/>
              <a:t>18</a:t>
            </a:fld>
            <a:endParaRPr lang="zh-CN" altLang="en-US"/>
          </a:p>
        </p:txBody>
      </p:sp>
    </p:spTree>
    <p:extLst>
      <p:ext uri="{BB962C8B-B14F-4D97-AF65-F5344CB8AC3E}">
        <p14:creationId xmlns:p14="http://schemas.microsoft.com/office/powerpoint/2010/main" val="3963752746"/>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200" b="0" i="0" kern="1200" dirty="0">
                <a:solidFill>
                  <a:schemeClr val="tx1"/>
                </a:solidFill>
                <a:effectLst/>
                <a:latin typeface="+mn-lt"/>
                <a:ea typeface="+mn-ea"/>
                <a:cs typeface="+mn-cs"/>
              </a:rPr>
              <a:t>在启动阶段，输入阶段只允许四个小批数据传播到输出阶段。一旦输出阶段完成了对第一个</a:t>
            </a:r>
            <a:r>
              <a:rPr lang="en-US" altLang="zh-CN" sz="1200" b="0" i="0" kern="1200" dirty="0">
                <a:solidFill>
                  <a:schemeClr val="tx1"/>
                </a:solidFill>
                <a:effectLst/>
                <a:latin typeface="+mn-lt"/>
                <a:ea typeface="+mn-ea"/>
                <a:cs typeface="+mn-cs"/>
              </a:rPr>
              <a:t>minibatch</a:t>
            </a:r>
            <a:r>
              <a:rPr lang="zh-CN" altLang="en-US" sz="1200" b="0" i="0" kern="1200" dirty="0">
                <a:solidFill>
                  <a:schemeClr val="tx1"/>
                </a:solidFill>
                <a:effectLst/>
                <a:latin typeface="+mn-lt"/>
                <a:ea typeface="+mn-ea"/>
                <a:cs typeface="+mn-cs"/>
              </a:rPr>
              <a:t>的前向传递，它就会对相同的</a:t>
            </a:r>
            <a:r>
              <a:rPr lang="en-US" altLang="zh-CN" sz="1200" b="0" i="0" kern="1200" dirty="0">
                <a:solidFill>
                  <a:schemeClr val="tx1"/>
                </a:solidFill>
                <a:effectLst/>
                <a:latin typeface="+mn-lt"/>
                <a:ea typeface="+mn-ea"/>
                <a:cs typeface="+mn-cs"/>
              </a:rPr>
              <a:t>minibatch</a:t>
            </a:r>
            <a:r>
              <a:rPr lang="zh-CN" altLang="en-US" sz="1200" b="0" i="0" kern="1200" dirty="0">
                <a:solidFill>
                  <a:schemeClr val="tx1"/>
                </a:solidFill>
                <a:effectLst/>
                <a:latin typeface="+mn-lt"/>
                <a:ea typeface="+mn-ea"/>
                <a:cs typeface="+mn-cs"/>
              </a:rPr>
              <a:t>执行后向传递，然后开始对后续的</a:t>
            </a:r>
            <a:r>
              <a:rPr lang="en-US" altLang="zh-CN" sz="1200" b="0" i="0" kern="1200" dirty="0">
                <a:solidFill>
                  <a:schemeClr val="tx1"/>
                </a:solidFill>
                <a:effectLst/>
                <a:latin typeface="+mn-lt"/>
                <a:ea typeface="+mn-ea"/>
                <a:cs typeface="+mn-cs"/>
              </a:rPr>
              <a:t>minibatch</a:t>
            </a:r>
            <a:r>
              <a:rPr lang="zh-CN" altLang="en-US" sz="1200" b="0" i="0" kern="1200" dirty="0">
                <a:solidFill>
                  <a:schemeClr val="tx1"/>
                </a:solidFill>
                <a:effectLst/>
                <a:latin typeface="+mn-lt"/>
                <a:ea typeface="+mn-ea"/>
                <a:cs typeface="+mn-cs"/>
              </a:rPr>
              <a:t>执行前向和后向传递。当后向传递开始传播到管道中的早期阶段时，每个阶段开始在不同的小批量的前向和后向传递之间交替。如图所示，每个</a:t>
            </a:r>
            <a:r>
              <a:rPr lang="en-US" altLang="zh-CN" sz="1200" b="0" i="0" kern="1200" dirty="0">
                <a:solidFill>
                  <a:schemeClr val="tx1"/>
                </a:solidFill>
                <a:effectLst/>
                <a:latin typeface="+mn-lt"/>
                <a:ea typeface="+mn-ea"/>
                <a:cs typeface="+mn-cs"/>
              </a:rPr>
              <a:t>worker</a:t>
            </a:r>
            <a:r>
              <a:rPr lang="zh-CN" altLang="en-US" sz="1200" b="0" i="0" kern="1200" dirty="0">
                <a:solidFill>
                  <a:schemeClr val="tx1"/>
                </a:solidFill>
                <a:effectLst/>
                <a:latin typeface="+mn-lt"/>
                <a:ea typeface="+mn-ea"/>
                <a:cs typeface="+mn-cs"/>
              </a:rPr>
              <a:t>都在为某个处于稳定状态的</a:t>
            </a:r>
            <a:r>
              <a:rPr lang="en-US" altLang="zh-CN" sz="1200" b="0" i="0" kern="1200" dirty="0">
                <a:solidFill>
                  <a:schemeClr val="tx1"/>
                </a:solidFill>
                <a:effectLst/>
                <a:latin typeface="+mn-lt"/>
                <a:ea typeface="+mn-ea"/>
                <a:cs typeface="+mn-cs"/>
              </a:rPr>
              <a:t>minibatch</a:t>
            </a:r>
            <a:r>
              <a:rPr lang="zh-CN" altLang="en-US" sz="1200" b="0" i="0" kern="1200" dirty="0">
                <a:solidFill>
                  <a:schemeClr val="tx1"/>
                </a:solidFill>
                <a:effectLst/>
                <a:latin typeface="+mn-lt"/>
                <a:ea typeface="+mn-ea"/>
                <a:cs typeface="+mn-cs"/>
              </a:rPr>
              <a:t>执行向前或向后的传递。</a:t>
            </a:r>
            <a:endParaRPr lang="zh-CN" altLang="en-US" dirty="0"/>
          </a:p>
        </p:txBody>
      </p:sp>
      <p:sp>
        <p:nvSpPr>
          <p:cNvPr id="4" name="灯片编号占位符 3"/>
          <p:cNvSpPr>
            <a:spLocks noGrp="1"/>
          </p:cNvSpPr>
          <p:nvPr>
            <p:ph type="sldNum" sz="quarter" idx="10"/>
          </p:nvPr>
        </p:nvSpPr>
        <p:spPr/>
        <p:txBody>
          <a:bodyPr/>
          <a:lstStyle/>
          <a:p>
            <a:fld id="{7615C117-C0D3-478F-A650-DDB9633867FD}" type="slidenum">
              <a:rPr lang="zh-CN" altLang="en-US" smtClean="0"/>
              <a:t>19</a:t>
            </a:fld>
            <a:endParaRPr lang="zh-CN" altLang="en-US"/>
          </a:p>
        </p:txBody>
      </p:sp>
    </p:spTree>
    <p:extLst>
      <p:ext uri="{BB962C8B-B14F-4D97-AF65-F5344CB8AC3E}">
        <p14:creationId xmlns:p14="http://schemas.microsoft.com/office/powerpoint/2010/main" val="30720473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7615C117-C0D3-478F-A650-DDB9633867FD}" type="slidenum">
              <a:rPr lang="zh-CN" altLang="en-US" smtClean="0"/>
              <a:t>2</a:t>
            </a:fld>
            <a:endParaRPr lang="zh-CN" altLang="en-US"/>
          </a:p>
        </p:txBody>
      </p:sp>
    </p:spTree>
    <p:extLst>
      <p:ext uri="{BB962C8B-B14F-4D97-AF65-F5344CB8AC3E}">
        <p14:creationId xmlns:p14="http://schemas.microsoft.com/office/powerpoint/2010/main" val="378160413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200" b="0" i="0" kern="1200" dirty="0">
                <a:solidFill>
                  <a:schemeClr val="tx1"/>
                </a:solidFill>
                <a:effectLst/>
                <a:latin typeface="+mn-lt"/>
                <a:ea typeface="+mn-ea"/>
                <a:cs typeface="+mn-cs"/>
              </a:rPr>
              <a:t>这种机制称为</a:t>
            </a:r>
            <a:r>
              <a:rPr lang="en-US" altLang="zh-CN" sz="1200" b="0" i="0" kern="1200" dirty="0">
                <a:solidFill>
                  <a:schemeClr val="tx1"/>
                </a:solidFill>
                <a:effectLst/>
                <a:latin typeface="+mn-lt"/>
                <a:ea typeface="+mn-ea"/>
                <a:cs typeface="+mn-cs"/>
              </a:rPr>
              <a:t>one-forward-one - back - round-robin (1F1B-RR)</a:t>
            </a:r>
            <a:r>
              <a:rPr lang="zh-CN" altLang="en-US" sz="1200" b="0" i="0" kern="1200" dirty="0">
                <a:solidFill>
                  <a:schemeClr val="tx1"/>
                </a:solidFill>
                <a:effectLst/>
                <a:latin typeface="+mn-lt"/>
                <a:ea typeface="+mn-ea"/>
                <a:cs typeface="+mn-cs"/>
              </a:rPr>
              <a:t>，是一种无需昂贵的分布式协调就可以执行的静态策略。图</a:t>
            </a:r>
            <a:r>
              <a:rPr lang="en-US" altLang="zh-CN" sz="1200" b="0" i="0" kern="1200" dirty="0">
                <a:solidFill>
                  <a:schemeClr val="tx1"/>
                </a:solidFill>
                <a:effectLst/>
                <a:latin typeface="+mn-lt"/>
                <a:ea typeface="+mn-ea"/>
                <a:cs typeface="+mn-cs"/>
              </a:rPr>
              <a:t>8</a:t>
            </a:r>
            <a:r>
              <a:rPr lang="zh-CN" altLang="en-US" sz="1200" b="0" i="0" kern="1200" dirty="0">
                <a:solidFill>
                  <a:schemeClr val="tx1"/>
                </a:solidFill>
                <a:effectLst/>
                <a:latin typeface="+mn-lt"/>
                <a:ea typeface="+mn-ea"/>
                <a:cs typeface="+mn-cs"/>
              </a:rPr>
              <a:t>显示了这种机制在简单的</a:t>
            </a:r>
            <a:r>
              <a:rPr lang="en-US" altLang="zh-CN" sz="1200" b="0" i="0" kern="1200" dirty="0">
                <a:solidFill>
                  <a:schemeClr val="tx1"/>
                </a:solidFill>
                <a:effectLst/>
                <a:latin typeface="+mn-lt"/>
                <a:ea typeface="+mn-ea"/>
                <a:cs typeface="+mn-cs"/>
              </a:rPr>
              <a:t>2-1</a:t>
            </a:r>
            <a:r>
              <a:rPr lang="zh-CN" altLang="en-US" sz="1200" b="0" i="0" kern="1200" dirty="0">
                <a:solidFill>
                  <a:schemeClr val="tx1"/>
                </a:solidFill>
                <a:effectLst/>
                <a:latin typeface="+mn-lt"/>
                <a:ea typeface="+mn-ea"/>
                <a:cs typeface="+mn-cs"/>
              </a:rPr>
              <a:t>配置中的作用，第一阶段复制了两次，第二阶段未复制。在第一个阶段中，所有具有偶数</a:t>
            </a:r>
            <a:r>
              <a:rPr lang="en-US" altLang="zh-CN" sz="1200" b="0" i="0" kern="1200" dirty="0">
                <a:solidFill>
                  <a:schemeClr val="tx1"/>
                </a:solidFill>
                <a:effectLst/>
                <a:latin typeface="+mn-lt"/>
                <a:ea typeface="+mn-ea"/>
                <a:cs typeface="+mn-cs"/>
              </a:rPr>
              <a:t>minibatch id</a:t>
            </a:r>
            <a:r>
              <a:rPr lang="zh-CN" altLang="en-US" sz="1200" b="0" i="0" kern="1200" dirty="0">
                <a:solidFill>
                  <a:schemeClr val="tx1"/>
                </a:solidFill>
                <a:effectLst/>
                <a:latin typeface="+mn-lt"/>
                <a:ea typeface="+mn-ea"/>
                <a:cs typeface="+mn-cs"/>
              </a:rPr>
              <a:t>的输入都由</a:t>
            </a:r>
            <a:r>
              <a:rPr lang="en-US" altLang="zh-CN" sz="1200" b="0" i="0" kern="1200" dirty="0">
                <a:solidFill>
                  <a:schemeClr val="tx1"/>
                </a:solidFill>
                <a:effectLst/>
                <a:latin typeface="+mn-lt"/>
                <a:ea typeface="+mn-ea"/>
                <a:cs typeface="+mn-cs"/>
              </a:rPr>
              <a:t>worker 1</a:t>
            </a:r>
            <a:r>
              <a:rPr lang="zh-CN" altLang="en-US" sz="1200" b="0" i="0" kern="1200" dirty="0">
                <a:solidFill>
                  <a:schemeClr val="tx1"/>
                </a:solidFill>
                <a:effectLst/>
                <a:latin typeface="+mn-lt"/>
                <a:ea typeface="+mn-ea"/>
                <a:cs typeface="+mn-cs"/>
              </a:rPr>
              <a:t>处理，而具有奇数</a:t>
            </a:r>
            <a:r>
              <a:rPr lang="en-US" altLang="zh-CN" sz="1200" b="0" i="0" kern="1200" dirty="0">
                <a:solidFill>
                  <a:schemeClr val="tx1"/>
                </a:solidFill>
                <a:effectLst/>
                <a:latin typeface="+mn-lt"/>
                <a:ea typeface="+mn-ea"/>
                <a:cs typeface="+mn-cs"/>
              </a:rPr>
              <a:t>minibatch id</a:t>
            </a:r>
            <a:r>
              <a:rPr lang="zh-CN" altLang="en-US" sz="1200" b="0" i="0" kern="1200" dirty="0">
                <a:solidFill>
                  <a:schemeClr val="tx1"/>
                </a:solidFill>
                <a:effectLst/>
                <a:latin typeface="+mn-lt"/>
                <a:ea typeface="+mn-ea"/>
                <a:cs typeface="+mn-cs"/>
              </a:rPr>
              <a:t>的输入则由</a:t>
            </a:r>
            <a:r>
              <a:rPr lang="en-US" altLang="zh-CN" sz="1200" b="0" i="0" kern="1200" dirty="0">
                <a:solidFill>
                  <a:schemeClr val="tx1"/>
                </a:solidFill>
                <a:effectLst/>
                <a:latin typeface="+mn-lt"/>
                <a:ea typeface="+mn-ea"/>
                <a:cs typeface="+mn-cs"/>
              </a:rPr>
              <a:t>worker 2</a:t>
            </a:r>
            <a:r>
              <a:rPr lang="zh-CN" altLang="en-US" sz="1200" b="0" i="0" kern="1200" dirty="0">
                <a:solidFill>
                  <a:schemeClr val="tx1"/>
                </a:solidFill>
                <a:effectLst/>
                <a:latin typeface="+mn-lt"/>
                <a:ea typeface="+mn-ea"/>
                <a:cs typeface="+mn-cs"/>
              </a:rPr>
              <a:t>处理。第二阶段的工人</a:t>
            </a:r>
            <a:r>
              <a:rPr lang="en-US" altLang="zh-CN" sz="1200" b="0" i="0" kern="1200" dirty="0">
                <a:solidFill>
                  <a:schemeClr val="tx1"/>
                </a:solidFill>
                <a:effectLst/>
                <a:latin typeface="+mn-lt"/>
                <a:ea typeface="+mn-ea"/>
                <a:cs typeface="+mn-cs"/>
              </a:rPr>
              <a:t>3</a:t>
            </a:r>
            <a:r>
              <a:rPr lang="zh-CN" altLang="en-US" sz="1200" b="0" i="0" kern="1200" dirty="0">
                <a:solidFill>
                  <a:schemeClr val="tx1"/>
                </a:solidFill>
                <a:effectLst/>
                <a:latin typeface="+mn-lt"/>
                <a:ea typeface="+mn-ea"/>
                <a:cs typeface="+mn-cs"/>
              </a:rPr>
              <a:t>处理所有输入。所有的</a:t>
            </a:r>
            <a:r>
              <a:rPr lang="en-US" altLang="zh-CN" sz="1200" b="0" i="0" kern="1200" dirty="0">
                <a:solidFill>
                  <a:schemeClr val="tx1"/>
                </a:solidFill>
                <a:effectLst/>
                <a:latin typeface="+mn-lt"/>
                <a:ea typeface="+mn-ea"/>
                <a:cs typeface="+mn-cs"/>
              </a:rPr>
              <a:t>worker</a:t>
            </a:r>
            <a:r>
              <a:rPr lang="zh-CN" altLang="en-US" sz="1200" b="0" i="0" kern="1200" dirty="0">
                <a:solidFill>
                  <a:schemeClr val="tx1"/>
                </a:solidFill>
                <a:effectLst/>
                <a:latin typeface="+mn-lt"/>
                <a:ea typeface="+mn-ea"/>
                <a:cs typeface="+mn-cs"/>
              </a:rPr>
              <a:t>在不同的输入</a:t>
            </a:r>
            <a:r>
              <a:rPr lang="en-US" altLang="zh-CN" sz="1200" b="0" i="0" kern="1200" dirty="0">
                <a:solidFill>
                  <a:schemeClr val="tx1"/>
                </a:solidFill>
                <a:effectLst/>
                <a:latin typeface="+mn-lt"/>
                <a:ea typeface="+mn-ea"/>
                <a:cs typeface="+mn-cs"/>
              </a:rPr>
              <a:t>minibatch</a:t>
            </a:r>
            <a:r>
              <a:rPr lang="zh-CN" altLang="en-US" sz="1200" b="0" i="0" kern="1200" dirty="0">
                <a:solidFill>
                  <a:schemeClr val="tx1"/>
                </a:solidFill>
                <a:effectLst/>
                <a:latin typeface="+mn-lt"/>
                <a:ea typeface="+mn-ea"/>
                <a:cs typeface="+mn-cs"/>
              </a:rPr>
              <a:t>上执行前向传递和后向传递</a:t>
            </a:r>
            <a:endParaRPr lang="zh-CN" altLang="en-US" dirty="0"/>
          </a:p>
        </p:txBody>
      </p:sp>
      <p:sp>
        <p:nvSpPr>
          <p:cNvPr id="4" name="灯片编号占位符 3"/>
          <p:cNvSpPr>
            <a:spLocks noGrp="1"/>
          </p:cNvSpPr>
          <p:nvPr>
            <p:ph type="sldNum" sz="quarter" idx="10"/>
          </p:nvPr>
        </p:nvSpPr>
        <p:spPr/>
        <p:txBody>
          <a:bodyPr/>
          <a:lstStyle/>
          <a:p>
            <a:fld id="{7615C117-C0D3-478F-A650-DDB9633867FD}" type="slidenum">
              <a:rPr lang="zh-CN" altLang="en-US" smtClean="0"/>
              <a:t>20</a:t>
            </a:fld>
            <a:endParaRPr lang="zh-CN" altLang="en-US"/>
          </a:p>
        </p:txBody>
      </p:sp>
    </p:spTree>
    <p:extLst>
      <p:ext uri="{BB962C8B-B14F-4D97-AF65-F5344CB8AC3E}">
        <p14:creationId xmlns:p14="http://schemas.microsoft.com/office/powerpoint/2010/main" val="2075828573"/>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200" b="0" i="0" kern="1200" dirty="0">
                <a:solidFill>
                  <a:schemeClr val="tx1"/>
                </a:solidFill>
                <a:effectLst/>
                <a:latin typeface="+mn-lt"/>
                <a:ea typeface="+mn-ea"/>
                <a:cs typeface="+mn-cs"/>
              </a:rPr>
              <a:t>在普通的模型并行中，每个阶段的前向通过使用一个版本的参数来执行，而后向通过使用不同版本的参数来执行。权重版本的这种差异导致了无效的梯度，并可能阻止模型的收敛。</a:t>
            </a:r>
            <a:endParaRPr lang="en-US" altLang="zh-CN" sz="1200" b="0" i="0" kern="1200" dirty="0">
              <a:solidFill>
                <a:schemeClr val="tx1"/>
              </a:solidFill>
              <a:effectLst/>
              <a:latin typeface="+mn-lt"/>
              <a:ea typeface="+mn-ea"/>
              <a:cs typeface="+mn-cs"/>
            </a:endParaRPr>
          </a:p>
          <a:p>
            <a:r>
              <a:rPr lang="en-US" altLang="zh-CN" sz="1200" b="0" i="0" kern="1200" dirty="0">
                <a:solidFill>
                  <a:schemeClr val="tx1"/>
                </a:solidFill>
                <a:effectLst/>
                <a:latin typeface="+mn-lt"/>
                <a:ea typeface="+mn-ea"/>
                <a:cs typeface="+mn-cs"/>
              </a:rPr>
              <a:t>PipeDream</a:t>
            </a:r>
            <a:r>
              <a:rPr lang="zh-CN" altLang="en-US" sz="1200" b="0" i="0" kern="1200" dirty="0">
                <a:solidFill>
                  <a:schemeClr val="tx1"/>
                </a:solidFill>
                <a:effectLst/>
                <a:latin typeface="+mn-lt"/>
                <a:ea typeface="+mn-ea"/>
                <a:cs typeface="+mn-cs"/>
              </a:rPr>
              <a:t>使用一种称为权值隐藏的技术来避免向前和向后</a:t>
            </a:r>
            <a:r>
              <a:rPr lang="en-US" altLang="zh-CN" sz="1200" b="0" i="0" kern="1200" dirty="0">
                <a:solidFill>
                  <a:schemeClr val="tx1"/>
                </a:solidFill>
                <a:effectLst/>
                <a:latin typeface="+mn-lt"/>
                <a:ea typeface="+mn-ea"/>
                <a:cs typeface="+mn-cs"/>
              </a:rPr>
              <a:t>pas</a:t>
            </a:r>
            <a:r>
              <a:rPr lang="zh-CN" altLang="en-US" sz="1200" b="0" i="0" kern="1200" dirty="0">
                <a:solidFill>
                  <a:schemeClr val="tx1"/>
                </a:solidFill>
                <a:effectLst/>
                <a:latin typeface="+mn-lt"/>
                <a:ea typeface="+mn-ea"/>
                <a:cs typeface="+mn-cs"/>
              </a:rPr>
              <a:t>中使用的权值版本之间的根本不匹配。重量存储维护多个版本的重量，每个活动的迷你批处理一个。</a:t>
            </a:r>
            <a:endParaRPr lang="zh-CN" altLang="en-US" dirty="0"/>
          </a:p>
        </p:txBody>
      </p:sp>
      <p:sp>
        <p:nvSpPr>
          <p:cNvPr id="4" name="灯片编号占位符 3"/>
          <p:cNvSpPr>
            <a:spLocks noGrp="1"/>
          </p:cNvSpPr>
          <p:nvPr>
            <p:ph type="sldNum" sz="quarter" idx="10"/>
          </p:nvPr>
        </p:nvSpPr>
        <p:spPr/>
        <p:txBody>
          <a:bodyPr/>
          <a:lstStyle/>
          <a:p>
            <a:fld id="{7615C117-C0D3-478F-A650-DDB9633867FD}" type="slidenum">
              <a:rPr lang="zh-CN" altLang="en-US" smtClean="0"/>
              <a:t>21</a:t>
            </a:fld>
            <a:endParaRPr lang="zh-CN" altLang="en-US"/>
          </a:p>
        </p:txBody>
      </p:sp>
    </p:spTree>
    <p:extLst>
      <p:ext uri="{BB962C8B-B14F-4D97-AF65-F5344CB8AC3E}">
        <p14:creationId xmlns:p14="http://schemas.microsoft.com/office/powerpoint/2010/main" val="25833775"/>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7615C117-C0D3-478F-A650-DDB9633867FD}" type="slidenum">
              <a:rPr lang="zh-CN" altLang="en-US" smtClean="0"/>
              <a:t>22</a:t>
            </a:fld>
            <a:endParaRPr lang="zh-CN" altLang="en-US"/>
          </a:p>
        </p:txBody>
      </p:sp>
    </p:spTree>
    <p:extLst>
      <p:ext uri="{BB962C8B-B14F-4D97-AF65-F5344CB8AC3E}">
        <p14:creationId xmlns:p14="http://schemas.microsoft.com/office/powerpoint/2010/main" val="3250498563"/>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7615C117-C0D3-478F-A650-DDB9633867FD}" type="slidenum">
              <a:rPr lang="zh-CN" altLang="en-US" smtClean="0"/>
              <a:t>23</a:t>
            </a:fld>
            <a:endParaRPr lang="zh-CN" altLang="en-US"/>
          </a:p>
        </p:txBody>
      </p:sp>
    </p:spTree>
    <p:extLst>
      <p:ext uri="{BB962C8B-B14F-4D97-AF65-F5344CB8AC3E}">
        <p14:creationId xmlns:p14="http://schemas.microsoft.com/office/powerpoint/2010/main" val="3697392336"/>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7615C117-C0D3-478F-A650-DDB9633867FD}" type="slidenum">
              <a:rPr lang="zh-CN" altLang="en-US" smtClean="0"/>
              <a:t>24</a:t>
            </a:fld>
            <a:endParaRPr lang="zh-CN" altLang="en-US"/>
          </a:p>
        </p:txBody>
      </p:sp>
    </p:spTree>
    <p:extLst>
      <p:ext uri="{BB962C8B-B14F-4D97-AF65-F5344CB8AC3E}">
        <p14:creationId xmlns:p14="http://schemas.microsoft.com/office/powerpoint/2010/main" val="225857843"/>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7615C117-C0D3-478F-A650-DDB9633867FD}" type="slidenum">
              <a:rPr lang="zh-CN" altLang="en-US" smtClean="0"/>
              <a:t>25</a:t>
            </a:fld>
            <a:endParaRPr lang="zh-CN" altLang="en-US"/>
          </a:p>
        </p:txBody>
      </p:sp>
    </p:spTree>
    <p:extLst>
      <p:ext uri="{BB962C8B-B14F-4D97-AF65-F5344CB8AC3E}">
        <p14:creationId xmlns:p14="http://schemas.microsoft.com/office/powerpoint/2010/main" val="2657937093"/>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200" b="0" i="0" kern="1200" dirty="0">
                <a:solidFill>
                  <a:schemeClr val="tx1"/>
                </a:solidFill>
                <a:effectLst/>
                <a:latin typeface="+mn-lt"/>
                <a:ea typeface="+mn-ea"/>
                <a:cs typeface="+mn-cs"/>
              </a:rPr>
              <a:t>权值保存机制能够实现统计效率与数据并行性</a:t>
            </a:r>
            <a:r>
              <a:rPr lang="en-US" altLang="zh-CN" sz="1200" b="0" i="0" kern="1200" dirty="0">
                <a:solidFill>
                  <a:schemeClr val="tx1"/>
                </a:solidFill>
                <a:effectLst/>
                <a:latin typeface="+mn-lt"/>
                <a:ea typeface="+mn-ea"/>
                <a:cs typeface="+mn-cs"/>
              </a:rPr>
              <a:t>,</a:t>
            </a:r>
            <a:r>
              <a:rPr lang="zh-CN" altLang="en-US" sz="1200" b="0" i="0" kern="1200" dirty="0">
                <a:solidFill>
                  <a:schemeClr val="tx1"/>
                </a:solidFill>
                <a:effectLst/>
                <a:latin typeface="+mn-lt"/>
                <a:ea typeface="+mn-ea"/>
                <a:cs typeface="+mn-cs"/>
              </a:rPr>
              <a:t>这对于加速效果将更好的系统性能</a:t>
            </a:r>
            <a:endParaRPr lang="zh-CN" altLang="en-US" dirty="0"/>
          </a:p>
        </p:txBody>
      </p:sp>
      <p:sp>
        <p:nvSpPr>
          <p:cNvPr id="4" name="灯片编号占位符 3"/>
          <p:cNvSpPr>
            <a:spLocks noGrp="1"/>
          </p:cNvSpPr>
          <p:nvPr>
            <p:ph type="sldNum" sz="quarter" idx="10"/>
          </p:nvPr>
        </p:nvSpPr>
        <p:spPr/>
        <p:txBody>
          <a:bodyPr/>
          <a:lstStyle/>
          <a:p>
            <a:fld id="{7615C117-C0D3-478F-A650-DDB9633867FD}" type="slidenum">
              <a:rPr lang="zh-CN" altLang="en-US" smtClean="0"/>
              <a:t>26</a:t>
            </a:fld>
            <a:endParaRPr lang="zh-CN" altLang="en-US"/>
          </a:p>
        </p:txBody>
      </p:sp>
    </p:spTree>
    <p:extLst>
      <p:ext uri="{BB962C8B-B14F-4D97-AF65-F5344CB8AC3E}">
        <p14:creationId xmlns:p14="http://schemas.microsoft.com/office/powerpoint/2010/main" val="1630450766"/>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200" b="0" i="0" kern="1200" dirty="0">
                <a:solidFill>
                  <a:schemeClr val="tx1"/>
                </a:solidFill>
                <a:effectLst/>
                <a:latin typeface="+mn-lt"/>
                <a:ea typeface="+mn-ea"/>
                <a:cs typeface="+mn-cs"/>
              </a:rPr>
              <a:t>结果表明，混合精度的数据并行处理的通信开销要高于完全精度的数据并行处理的通信开销，因此，我们强调的管道并行处理的速度提升应该保留</a:t>
            </a:r>
            <a:r>
              <a:rPr lang="en-US" altLang="zh-CN" sz="1200" b="0" i="0" kern="1200" dirty="0">
                <a:solidFill>
                  <a:schemeClr val="tx1"/>
                </a:solidFill>
                <a:effectLst/>
                <a:latin typeface="+mn-lt"/>
                <a:ea typeface="+mn-ea"/>
                <a:cs typeface="+mn-cs"/>
              </a:rPr>
              <a:t>(</a:t>
            </a:r>
            <a:r>
              <a:rPr lang="zh-CN" altLang="en-US" sz="1200" b="0" i="0" kern="1200" dirty="0">
                <a:solidFill>
                  <a:schemeClr val="tx1"/>
                </a:solidFill>
                <a:effectLst/>
                <a:latin typeface="+mn-lt"/>
                <a:ea typeface="+mn-ea"/>
                <a:cs typeface="+mn-cs"/>
              </a:rPr>
              <a:t>或改进</a:t>
            </a:r>
            <a:r>
              <a:rPr lang="en-US" altLang="zh-CN" sz="1200" b="0" i="0" kern="1200" dirty="0">
                <a:solidFill>
                  <a:schemeClr val="tx1"/>
                </a:solidFill>
                <a:effectLst/>
                <a:latin typeface="+mn-lt"/>
                <a:ea typeface="+mn-ea"/>
                <a:cs typeface="+mn-cs"/>
              </a:rPr>
              <a:t>)</a:t>
            </a:r>
            <a:r>
              <a:rPr lang="zh-CN" altLang="en-US" sz="1200" b="0" i="0" kern="1200" dirty="0">
                <a:solidFill>
                  <a:schemeClr val="tx1"/>
                </a:solidFill>
                <a:effectLst/>
                <a:latin typeface="+mn-lt"/>
                <a:ea typeface="+mn-ea"/>
                <a:cs typeface="+mn-cs"/>
              </a:rPr>
              <a:t>混合精度的训练。</a:t>
            </a:r>
            <a:endParaRPr lang="zh-CN" altLang="en-US" dirty="0"/>
          </a:p>
        </p:txBody>
      </p:sp>
      <p:sp>
        <p:nvSpPr>
          <p:cNvPr id="4" name="灯片编号占位符 3"/>
          <p:cNvSpPr>
            <a:spLocks noGrp="1"/>
          </p:cNvSpPr>
          <p:nvPr>
            <p:ph type="sldNum" sz="quarter" idx="10"/>
          </p:nvPr>
        </p:nvSpPr>
        <p:spPr/>
        <p:txBody>
          <a:bodyPr/>
          <a:lstStyle/>
          <a:p>
            <a:fld id="{7615C117-C0D3-478F-A650-DDB9633867FD}" type="slidenum">
              <a:rPr lang="zh-CN" altLang="en-US" smtClean="0"/>
              <a:t>27</a:t>
            </a:fld>
            <a:endParaRPr lang="zh-CN" altLang="en-US"/>
          </a:p>
        </p:txBody>
      </p:sp>
    </p:spTree>
    <p:extLst>
      <p:ext uri="{BB962C8B-B14F-4D97-AF65-F5344CB8AC3E}">
        <p14:creationId xmlns:p14="http://schemas.microsoft.com/office/powerpoint/2010/main" val="764685911"/>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1200" b="0" i="0" kern="1200" dirty="0">
                <a:solidFill>
                  <a:schemeClr val="tx1"/>
                </a:solidFill>
                <a:effectLst/>
                <a:latin typeface="+mn-lt"/>
                <a:ea typeface="+mn-ea"/>
                <a:cs typeface="+mn-cs"/>
              </a:rPr>
              <a:t>展示了在</a:t>
            </a:r>
            <a:r>
              <a:rPr lang="en-US" altLang="zh-CN" sz="1200" b="0" i="0" kern="1200" dirty="0">
                <a:solidFill>
                  <a:schemeClr val="tx1"/>
                </a:solidFill>
                <a:effectLst/>
                <a:latin typeface="+mn-lt"/>
                <a:ea typeface="+mn-ea"/>
                <a:cs typeface="+mn-cs"/>
              </a:rPr>
              <a:t>Cluster-C</a:t>
            </a:r>
            <a:r>
              <a:rPr lang="zh-CN" altLang="en-US" sz="1200" b="0" i="0" kern="1200" dirty="0">
                <a:solidFill>
                  <a:schemeClr val="tx1"/>
                </a:solidFill>
                <a:effectLst/>
                <a:latin typeface="+mn-lt"/>
                <a:ea typeface="+mn-ea"/>
                <a:cs typeface="+mn-cs"/>
              </a:rPr>
              <a:t>上使用</a:t>
            </a:r>
            <a:r>
              <a:rPr lang="en-US" altLang="zh-CN" sz="1200" b="0" i="0" kern="1200" dirty="0">
                <a:solidFill>
                  <a:schemeClr val="tx1"/>
                </a:solidFill>
                <a:effectLst/>
                <a:latin typeface="+mn-lt"/>
                <a:ea typeface="+mn-ea"/>
                <a:cs typeface="+mn-cs"/>
              </a:rPr>
              <a:t>LARS</a:t>
            </a:r>
            <a:r>
              <a:rPr lang="zh-CN" altLang="en-US" sz="1200" b="0" i="0" kern="1200" dirty="0">
                <a:solidFill>
                  <a:schemeClr val="tx1"/>
                </a:solidFill>
                <a:effectLst/>
                <a:latin typeface="+mn-lt"/>
                <a:ea typeface="+mn-ea"/>
                <a:cs typeface="+mn-cs"/>
              </a:rPr>
              <a:t>（</a:t>
            </a:r>
            <a:r>
              <a:rPr lang="zh-CN" altLang="en-US" sz="1200" b="1" i="0" kern="1200" dirty="0">
                <a:solidFill>
                  <a:schemeClr val="tx1"/>
                </a:solidFill>
                <a:effectLst/>
                <a:latin typeface="+mn-lt"/>
                <a:ea typeface="+mn-ea"/>
                <a:cs typeface="+mn-cs"/>
              </a:rPr>
              <a:t>最小角回归</a:t>
            </a:r>
            <a:r>
              <a:rPr lang="zh-CN" altLang="en-US" sz="1200" b="0" i="0" kern="1200" dirty="0">
                <a:solidFill>
                  <a:schemeClr val="tx1"/>
                </a:solidFill>
                <a:effectLst/>
                <a:latin typeface="+mn-lt"/>
                <a:ea typeface="+mn-ea"/>
                <a:cs typeface="+mn-cs"/>
              </a:rPr>
              <a:t>）和</a:t>
            </a:r>
            <a:r>
              <a:rPr lang="en-US" altLang="zh-CN" sz="1200" b="0" i="0" kern="1200" dirty="0">
                <a:solidFill>
                  <a:schemeClr val="tx1"/>
                </a:solidFill>
                <a:effectLst/>
                <a:latin typeface="+mn-lt"/>
                <a:ea typeface="+mn-ea"/>
                <a:cs typeface="+mn-cs"/>
              </a:rPr>
              <a:t>large minibatch</a:t>
            </a:r>
            <a:r>
              <a:rPr lang="zh-CN" altLang="en-US" sz="1200" b="0" i="0" kern="1200" dirty="0">
                <a:solidFill>
                  <a:schemeClr val="tx1"/>
                </a:solidFill>
                <a:effectLst/>
                <a:latin typeface="+mn-lt"/>
                <a:ea typeface="+mn-ea"/>
                <a:cs typeface="+mn-cs"/>
              </a:rPr>
              <a:t>进行</a:t>
            </a:r>
            <a:r>
              <a:rPr lang="en-US" altLang="zh-CN" sz="1200" b="0" i="0" kern="1200" dirty="0">
                <a:solidFill>
                  <a:schemeClr val="tx1"/>
                </a:solidFill>
                <a:effectLst/>
                <a:latin typeface="+mn-lt"/>
                <a:ea typeface="+mn-ea"/>
                <a:cs typeface="+mn-cs"/>
              </a:rPr>
              <a:t>VGG-16</a:t>
            </a:r>
            <a:r>
              <a:rPr lang="zh-CN" altLang="en-US" sz="1200" b="0" i="0" kern="1200" dirty="0">
                <a:solidFill>
                  <a:schemeClr val="tx1"/>
                </a:solidFill>
                <a:effectLst/>
                <a:latin typeface="+mn-lt"/>
                <a:ea typeface="+mn-ea"/>
                <a:cs typeface="+mn-cs"/>
              </a:rPr>
              <a:t>数据并行训练的</a:t>
            </a:r>
            <a:r>
              <a:rPr lang="en-US" altLang="zh-CN" sz="1200" b="0" i="0" kern="1200" dirty="0">
                <a:solidFill>
                  <a:schemeClr val="tx1"/>
                </a:solidFill>
                <a:effectLst/>
                <a:latin typeface="+mn-lt"/>
                <a:ea typeface="+mn-ea"/>
                <a:cs typeface="+mn-cs"/>
              </a:rPr>
              <a:t>8</a:t>
            </a:r>
            <a:r>
              <a:rPr lang="zh-CN" altLang="en-US" sz="1200" b="0" i="0" kern="1200" dirty="0">
                <a:solidFill>
                  <a:schemeClr val="tx1"/>
                </a:solidFill>
                <a:effectLst/>
                <a:latin typeface="+mn-lt"/>
                <a:ea typeface="+mn-ea"/>
                <a:cs typeface="+mn-cs"/>
              </a:rPr>
              <a:t>服务器结果。</a:t>
            </a:r>
            <a:r>
              <a:rPr lang="en-US" altLang="zh-CN" sz="1200" b="0" i="0" kern="1200" dirty="0">
                <a:solidFill>
                  <a:schemeClr val="tx1"/>
                </a:solidFill>
                <a:effectLst/>
                <a:latin typeface="+mn-lt"/>
                <a:ea typeface="+mn-ea"/>
                <a:cs typeface="+mn-cs"/>
              </a:rPr>
              <a:t>1024</a:t>
            </a:r>
            <a:r>
              <a:rPr lang="zh-CN" altLang="en-US" sz="1200" b="0" i="0" kern="1200" dirty="0">
                <a:solidFill>
                  <a:schemeClr val="tx1"/>
                </a:solidFill>
                <a:effectLst/>
                <a:latin typeface="+mn-lt"/>
                <a:ea typeface="+mn-ea"/>
                <a:cs typeface="+mn-cs"/>
              </a:rPr>
              <a:t>个小批量的目标准确率最快，而</a:t>
            </a:r>
            <a:r>
              <a:rPr lang="en-US" altLang="zh-CN" sz="1200" b="0" i="0" kern="1200" dirty="0">
                <a:solidFill>
                  <a:schemeClr val="tx1"/>
                </a:solidFill>
                <a:effectLst/>
                <a:latin typeface="+mn-lt"/>
                <a:ea typeface="+mn-ea"/>
                <a:cs typeface="+mn-cs"/>
              </a:rPr>
              <a:t>4096</a:t>
            </a:r>
            <a:r>
              <a:rPr lang="zh-CN" altLang="en-US" sz="1200" b="0" i="0" kern="1200" dirty="0">
                <a:solidFill>
                  <a:schemeClr val="tx1"/>
                </a:solidFill>
                <a:effectLst/>
                <a:latin typeface="+mn-lt"/>
                <a:ea typeface="+mn-ea"/>
                <a:cs typeface="+mn-cs"/>
              </a:rPr>
              <a:t>和</a:t>
            </a:r>
            <a:r>
              <a:rPr lang="en-US" altLang="zh-CN" sz="1200" b="0" i="0" kern="1200" dirty="0">
                <a:solidFill>
                  <a:schemeClr val="tx1"/>
                </a:solidFill>
                <a:effectLst/>
                <a:latin typeface="+mn-lt"/>
                <a:ea typeface="+mn-ea"/>
                <a:cs typeface="+mn-cs"/>
              </a:rPr>
              <a:t>8192</a:t>
            </a:r>
            <a:r>
              <a:rPr lang="zh-CN" altLang="en-US" sz="1200" b="0" i="0" kern="1200" dirty="0">
                <a:solidFill>
                  <a:schemeClr val="tx1"/>
                </a:solidFill>
                <a:effectLst/>
                <a:latin typeface="+mn-lt"/>
                <a:ea typeface="+mn-ea"/>
                <a:cs typeface="+mn-cs"/>
              </a:rPr>
              <a:t>个小批量的目标准确率达不到目标，这说明这种方法缺乏通用性。</a:t>
            </a:r>
            <a:r>
              <a:rPr lang="en-US" altLang="zh-CN" sz="1200" b="0" i="0" kern="1200" dirty="0">
                <a:solidFill>
                  <a:schemeClr val="tx1"/>
                </a:solidFill>
                <a:effectLst/>
                <a:latin typeface="+mn-lt"/>
                <a:ea typeface="+mn-ea"/>
                <a:cs typeface="+mn-cs"/>
              </a:rPr>
              <a:t>PipeDream</a:t>
            </a:r>
            <a:r>
              <a:rPr lang="zh-CN" altLang="en-US" sz="1200" b="0" i="0" kern="1200" dirty="0">
                <a:solidFill>
                  <a:schemeClr val="tx1"/>
                </a:solidFill>
                <a:effectLst/>
                <a:latin typeface="+mn-lt"/>
                <a:ea typeface="+mn-ea"/>
                <a:cs typeface="+mn-cs"/>
              </a:rPr>
              <a:t>仍然比最快的数据并行选项</a:t>
            </a:r>
            <a:r>
              <a:rPr lang="en-US" altLang="zh-CN" sz="1200" b="0" i="0" kern="1200" dirty="0">
                <a:solidFill>
                  <a:schemeClr val="tx1"/>
                </a:solidFill>
                <a:effectLst/>
                <a:latin typeface="+mn-lt"/>
                <a:ea typeface="+mn-ea"/>
                <a:cs typeface="+mn-cs"/>
              </a:rPr>
              <a:t>(LARS</a:t>
            </a:r>
            <a:r>
              <a:rPr lang="zh-CN" altLang="en-US" sz="1200" b="0" i="0" kern="1200" dirty="0">
                <a:solidFill>
                  <a:schemeClr val="tx1"/>
                </a:solidFill>
                <a:effectLst/>
                <a:latin typeface="+mn-lt"/>
                <a:ea typeface="+mn-ea"/>
                <a:cs typeface="+mn-cs"/>
              </a:rPr>
              <a:t>为</a:t>
            </a:r>
            <a:r>
              <a:rPr lang="en-US" altLang="zh-CN" sz="1200" b="0" i="0" kern="1200" dirty="0">
                <a:solidFill>
                  <a:schemeClr val="tx1"/>
                </a:solidFill>
                <a:effectLst/>
                <a:latin typeface="+mn-lt"/>
                <a:ea typeface="+mn-ea"/>
                <a:cs typeface="+mn-cs"/>
              </a:rPr>
              <a:t>1024)</a:t>
            </a:r>
            <a:r>
              <a:rPr lang="zh-CN" altLang="en-US" sz="1200" b="0" i="0" kern="1200" dirty="0">
                <a:solidFill>
                  <a:schemeClr val="tx1"/>
                </a:solidFill>
                <a:effectLst/>
                <a:latin typeface="+mn-lt"/>
                <a:ea typeface="+mn-ea"/>
                <a:cs typeface="+mn-cs"/>
              </a:rPr>
              <a:t>快</a:t>
            </a:r>
            <a:r>
              <a:rPr lang="en-US" altLang="zh-CN" sz="1200" b="0" i="0" kern="1200" dirty="0">
                <a:solidFill>
                  <a:schemeClr val="tx1"/>
                </a:solidFill>
                <a:effectLst/>
                <a:latin typeface="+mn-lt"/>
                <a:ea typeface="+mn-ea"/>
                <a:cs typeface="+mn-cs"/>
              </a:rPr>
              <a:t>2.4</a:t>
            </a:r>
            <a:r>
              <a:rPr lang="zh-CN" altLang="en-US" sz="1200" b="0" i="0" kern="1200" dirty="0">
                <a:solidFill>
                  <a:schemeClr val="tx1"/>
                </a:solidFill>
                <a:effectLst/>
                <a:latin typeface="+mn-lt"/>
                <a:ea typeface="+mn-ea"/>
                <a:cs typeface="+mn-cs"/>
              </a:rPr>
              <a:t>以上。</a:t>
            </a:r>
            <a:endParaRPr lang="zh-CN" altLang="en-US" dirty="0"/>
          </a:p>
        </p:txBody>
      </p:sp>
      <p:sp>
        <p:nvSpPr>
          <p:cNvPr id="4" name="灯片编号占位符 3"/>
          <p:cNvSpPr>
            <a:spLocks noGrp="1"/>
          </p:cNvSpPr>
          <p:nvPr>
            <p:ph type="sldNum" sz="quarter" idx="10"/>
          </p:nvPr>
        </p:nvSpPr>
        <p:spPr/>
        <p:txBody>
          <a:bodyPr/>
          <a:lstStyle/>
          <a:p>
            <a:fld id="{7615C117-C0D3-478F-A650-DDB9633867FD}" type="slidenum">
              <a:rPr lang="zh-CN" altLang="en-US" smtClean="0"/>
              <a:t>28</a:t>
            </a:fld>
            <a:endParaRPr lang="zh-CN" altLang="en-US"/>
          </a:p>
        </p:txBody>
      </p:sp>
    </p:spTree>
    <p:extLst>
      <p:ext uri="{BB962C8B-B14F-4D97-AF65-F5344CB8AC3E}">
        <p14:creationId xmlns:p14="http://schemas.microsoft.com/office/powerpoint/2010/main" val="3029885108"/>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200" b="0" i="0" kern="1200" dirty="0">
                <a:solidFill>
                  <a:schemeClr val="tx1"/>
                </a:solidFill>
                <a:effectLst/>
                <a:latin typeface="+mn-lt"/>
                <a:ea typeface="+mn-ea"/>
                <a:cs typeface="+mn-cs"/>
              </a:rPr>
              <a:t>显示具有</a:t>
            </a:r>
            <a:r>
              <a:rPr lang="en-US" altLang="zh-CN" sz="1200" b="0" i="0" kern="1200" dirty="0">
                <a:solidFill>
                  <a:schemeClr val="tx1"/>
                </a:solidFill>
                <a:effectLst/>
                <a:latin typeface="+mn-lt"/>
                <a:ea typeface="+mn-ea"/>
                <a:cs typeface="+mn-cs"/>
              </a:rPr>
              <a:t>16</a:t>
            </a:r>
            <a:r>
              <a:rPr lang="zh-CN" altLang="en-US" sz="1200" b="0" i="0" kern="1200" dirty="0">
                <a:solidFill>
                  <a:schemeClr val="tx1"/>
                </a:solidFill>
                <a:effectLst/>
                <a:latin typeface="+mn-lt"/>
                <a:ea typeface="+mn-ea"/>
                <a:cs typeface="+mn-cs"/>
              </a:rPr>
              <a:t>个</a:t>
            </a:r>
            <a:r>
              <a:rPr lang="en-US" altLang="zh-CN" sz="1200" b="0" i="0" kern="1200" dirty="0">
                <a:solidFill>
                  <a:schemeClr val="tx1"/>
                </a:solidFill>
                <a:effectLst/>
                <a:latin typeface="+mn-lt"/>
                <a:ea typeface="+mn-ea"/>
                <a:cs typeface="+mn-cs"/>
              </a:rPr>
              <a:t>worker</a:t>
            </a:r>
            <a:r>
              <a:rPr lang="zh-CN" altLang="en-US" sz="1200" b="0" i="0" kern="1200" dirty="0">
                <a:solidFill>
                  <a:schemeClr val="tx1"/>
                </a:solidFill>
                <a:effectLst/>
                <a:latin typeface="+mn-lt"/>
                <a:ea typeface="+mn-ea"/>
                <a:cs typeface="+mn-cs"/>
              </a:rPr>
              <a:t>的</a:t>
            </a:r>
            <a:r>
              <a:rPr lang="en-US" altLang="zh-CN" sz="1200" b="0" i="0" kern="1200" dirty="0">
                <a:solidFill>
                  <a:schemeClr val="tx1"/>
                </a:solidFill>
                <a:effectLst/>
                <a:latin typeface="+mn-lt"/>
                <a:ea typeface="+mn-ea"/>
                <a:cs typeface="+mn-cs"/>
              </a:rPr>
              <a:t>VGG-16</a:t>
            </a:r>
            <a:r>
              <a:rPr lang="zh-CN" altLang="en-US" sz="1200" b="0" i="0" kern="1200" dirty="0">
                <a:solidFill>
                  <a:schemeClr val="tx1"/>
                </a:solidFill>
                <a:effectLst/>
                <a:latin typeface="+mn-lt"/>
                <a:ea typeface="+mn-ea"/>
                <a:cs typeface="+mn-cs"/>
              </a:rPr>
              <a:t>的各种配置的实际和预测吞吐量</a:t>
            </a:r>
            <a:endParaRPr lang="zh-CN" altLang="en-US" dirty="0"/>
          </a:p>
        </p:txBody>
      </p:sp>
      <p:sp>
        <p:nvSpPr>
          <p:cNvPr id="4" name="灯片编号占位符 3"/>
          <p:cNvSpPr>
            <a:spLocks noGrp="1"/>
          </p:cNvSpPr>
          <p:nvPr>
            <p:ph type="sldNum" sz="quarter" idx="10"/>
          </p:nvPr>
        </p:nvSpPr>
        <p:spPr/>
        <p:txBody>
          <a:bodyPr/>
          <a:lstStyle/>
          <a:p>
            <a:fld id="{7615C117-C0D3-478F-A650-DDB9633867FD}" type="slidenum">
              <a:rPr lang="zh-CN" altLang="en-US" smtClean="0"/>
              <a:t>29</a:t>
            </a:fld>
            <a:endParaRPr lang="zh-CN" altLang="en-US"/>
          </a:p>
        </p:txBody>
      </p:sp>
    </p:spTree>
    <p:extLst>
      <p:ext uri="{BB962C8B-B14F-4D97-AF65-F5344CB8AC3E}">
        <p14:creationId xmlns:p14="http://schemas.microsoft.com/office/powerpoint/2010/main" val="183753951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输入 隐藏 输出</a:t>
            </a:r>
            <a:br>
              <a:rPr lang="en-US" altLang="zh-CN" dirty="0"/>
            </a:br>
            <a:r>
              <a:rPr lang="zh-CN" altLang="en-US" dirty="0"/>
              <a:t>正向传播 反向传播</a:t>
            </a:r>
          </a:p>
        </p:txBody>
      </p:sp>
      <p:sp>
        <p:nvSpPr>
          <p:cNvPr id="4" name="灯片编号占位符 3"/>
          <p:cNvSpPr>
            <a:spLocks noGrp="1"/>
          </p:cNvSpPr>
          <p:nvPr>
            <p:ph type="sldNum" sz="quarter" idx="10"/>
          </p:nvPr>
        </p:nvSpPr>
        <p:spPr/>
        <p:txBody>
          <a:bodyPr/>
          <a:lstStyle/>
          <a:p>
            <a:fld id="{7615C117-C0D3-478F-A650-DDB9633867FD}" type="slidenum">
              <a:rPr lang="zh-CN" altLang="en-US" smtClean="0"/>
              <a:t>3</a:t>
            </a:fld>
            <a:endParaRPr lang="zh-CN" altLang="en-US"/>
          </a:p>
        </p:txBody>
      </p:sp>
    </p:spTree>
    <p:extLst>
      <p:ext uri="{BB962C8B-B14F-4D97-AF65-F5344CB8AC3E}">
        <p14:creationId xmlns:p14="http://schemas.microsoft.com/office/powerpoint/2010/main" val="1796409405"/>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200" b="0" i="0" kern="1200" dirty="0">
                <a:solidFill>
                  <a:schemeClr val="tx1"/>
                </a:solidFill>
                <a:effectLst/>
                <a:latin typeface="+mn-lt"/>
                <a:ea typeface="+mn-ea"/>
                <a:cs typeface="+mn-cs"/>
              </a:rPr>
              <a:t>显示了</a:t>
            </a:r>
            <a:r>
              <a:rPr lang="en-US" altLang="zh-CN" sz="1200" b="0" i="0" kern="1200" dirty="0">
                <a:solidFill>
                  <a:schemeClr val="tx1"/>
                </a:solidFill>
                <a:effectLst/>
                <a:latin typeface="+mn-lt"/>
                <a:ea typeface="+mn-ea"/>
                <a:cs typeface="+mn-cs"/>
              </a:rPr>
              <a:t>PipeDream</a:t>
            </a:r>
            <a:r>
              <a:rPr lang="zh-CN" altLang="en-US" sz="1200" b="0" i="0" kern="1200" dirty="0">
                <a:solidFill>
                  <a:schemeClr val="tx1"/>
                </a:solidFill>
                <a:effectLst/>
                <a:latin typeface="+mn-lt"/>
                <a:ea typeface="+mn-ea"/>
                <a:cs typeface="+mn-cs"/>
              </a:rPr>
              <a:t>对三种不同模型的</a:t>
            </a:r>
            <a:r>
              <a:rPr lang="en-US" altLang="zh-CN" sz="1200" b="0" i="0" kern="1200" dirty="0">
                <a:solidFill>
                  <a:schemeClr val="tx1"/>
                </a:solidFill>
                <a:effectLst/>
                <a:latin typeface="+mn-lt"/>
                <a:ea typeface="+mn-ea"/>
                <a:cs typeface="+mn-cs"/>
              </a:rPr>
              <a:t>4</a:t>
            </a:r>
            <a:r>
              <a:rPr lang="zh-CN" altLang="en-US" sz="1200" b="0" i="0" kern="1200" dirty="0">
                <a:solidFill>
                  <a:schemeClr val="tx1"/>
                </a:solidFill>
                <a:effectLst/>
                <a:latin typeface="+mn-lt"/>
                <a:ea typeface="+mn-ea"/>
                <a:cs typeface="+mn-cs"/>
              </a:rPr>
              <a:t>级配置的每级内存占用。</a:t>
            </a:r>
            <a:r>
              <a:rPr lang="en-US" altLang="zh-CN" sz="1200" b="0" i="0" kern="1200" dirty="0">
                <a:solidFill>
                  <a:schemeClr val="tx1"/>
                </a:solidFill>
                <a:effectLst/>
                <a:latin typeface="+mn-lt"/>
                <a:ea typeface="+mn-ea"/>
                <a:cs typeface="+mn-cs"/>
              </a:rPr>
              <a:t>PipeDream</a:t>
            </a:r>
            <a:r>
              <a:rPr lang="zh-CN" altLang="en-US" sz="1200" b="0" i="0" kern="1200" dirty="0">
                <a:solidFill>
                  <a:schemeClr val="tx1"/>
                </a:solidFill>
                <a:effectLst/>
                <a:latin typeface="+mn-lt"/>
                <a:ea typeface="+mn-ea"/>
                <a:cs typeface="+mn-cs"/>
              </a:rPr>
              <a:t>最坏情况下的内存占用与数据并行性相当，尽管</a:t>
            </a:r>
            <a:r>
              <a:rPr lang="en-US" altLang="zh-CN" sz="1200" b="0" i="0" kern="1200" dirty="0">
                <a:solidFill>
                  <a:schemeClr val="tx1"/>
                </a:solidFill>
                <a:effectLst/>
                <a:latin typeface="+mn-lt"/>
                <a:ea typeface="+mn-ea"/>
                <a:cs typeface="+mn-cs"/>
              </a:rPr>
              <a:t>PipeDream</a:t>
            </a:r>
            <a:r>
              <a:rPr lang="zh-CN" altLang="en-US" sz="1200" b="0" i="0" kern="1200" dirty="0">
                <a:solidFill>
                  <a:schemeClr val="tx1"/>
                </a:solidFill>
                <a:effectLst/>
                <a:latin typeface="+mn-lt"/>
                <a:ea typeface="+mn-ea"/>
                <a:cs typeface="+mn-cs"/>
              </a:rPr>
              <a:t>会存储多个权值和激活版本。这是因为</a:t>
            </a:r>
            <a:r>
              <a:rPr lang="en-US" altLang="zh-CN" sz="1200" b="0" i="0" kern="1200" dirty="0">
                <a:solidFill>
                  <a:schemeClr val="tx1"/>
                </a:solidFill>
                <a:effectLst/>
                <a:latin typeface="+mn-lt"/>
                <a:ea typeface="+mn-ea"/>
                <a:cs typeface="+mn-cs"/>
              </a:rPr>
              <a:t>PipeDream</a:t>
            </a:r>
            <a:r>
              <a:rPr lang="zh-CN" altLang="en-US" sz="1200" b="0" i="0" kern="1200" dirty="0">
                <a:solidFill>
                  <a:schemeClr val="tx1"/>
                </a:solidFill>
                <a:effectLst/>
                <a:latin typeface="+mn-lt"/>
                <a:ea typeface="+mn-ea"/>
                <a:cs typeface="+mn-cs"/>
              </a:rPr>
              <a:t>中的每个阶段只负责模型中总权重和激活数的一小部分。</a:t>
            </a:r>
            <a:endParaRPr lang="zh-CN" altLang="en-US" dirty="0"/>
          </a:p>
        </p:txBody>
      </p:sp>
      <p:sp>
        <p:nvSpPr>
          <p:cNvPr id="4" name="灯片编号占位符 3"/>
          <p:cNvSpPr>
            <a:spLocks noGrp="1"/>
          </p:cNvSpPr>
          <p:nvPr>
            <p:ph type="sldNum" sz="quarter" idx="10"/>
          </p:nvPr>
        </p:nvSpPr>
        <p:spPr/>
        <p:txBody>
          <a:bodyPr/>
          <a:lstStyle/>
          <a:p>
            <a:fld id="{7615C117-C0D3-478F-A650-DDB9633867FD}" type="slidenum">
              <a:rPr lang="zh-CN" altLang="en-US" smtClean="0"/>
              <a:t>30</a:t>
            </a:fld>
            <a:endParaRPr lang="zh-CN" altLang="en-US"/>
          </a:p>
        </p:txBody>
      </p:sp>
    </p:spTree>
    <p:extLst>
      <p:ext uri="{BB962C8B-B14F-4D97-AF65-F5344CB8AC3E}">
        <p14:creationId xmlns:p14="http://schemas.microsoft.com/office/powerpoint/2010/main" val="2964653375"/>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200" b="0" i="0" kern="1200" dirty="0">
                <a:solidFill>
                  <a:schemeClr val="tx1"/>
                </a:solidFill>
                <a:effectLst/>
                <a:latin typeface="+mn-lt"/>
                <a:ea typeface="+mn-ea"/>
                <a:cs typeface="+mn-cs"/>
              </a:rPr>
              <a:t>显示在最佳非</a:t>
            </a:r>
            <a:r>
              <a:rPr lang="en-US" altLang="zh-CN" sz="1200" b="0" i="0" kern="1200" dirty="0" err="1">
                <a:solidFill>
                  <a:schemeClr val="tx1"/>
                </a:solidFill>
                <a:effectLst/>
                <a:latin typeface="+mn-lt"/>
                <a:ea typeface="+mn-ea"/>
                <a:cs typeface="+mn-cs"/>
              </a:rPr>
              <a:t>dp</a:t>
            </a:r>
            <a:r>
              <a:rPr lang="zh-CN" altLang="en-US" sz="1200" b="0" i="0" kern="1200" dirty="0">
                <a:solidFill>
                  <a:schemeClr val="tx1"/>
                </a:solidFill>
                <a:effectLst/>
                <a:latin typeface="+mn-lt"/>
                <a:ea typeface="+mn-ea"/>
                <a:cs typeface="+mn-cs"/>
              </a:rPr>
              <a:t>配置下，每个训练样本执行的通信量与在数据并行训练中执行的通信量。对于</a:t>
            </a:r>
            <a:r>
              <a:rPr lang="en-US" altLang="zh-CN" sz="1200" b="0" i="0" kern="1200" dirty="0">
                <a:solidFill>
                  <a:schemeClr val="tx1"/>
                </a:solidFill>
                <a:effectLst/>
                <a:latin typeface="+mn-lt"/>
                <a:ea typeface="+mn-ea"/>
                <a:cs typeface="+mn-cs"/>
              </a:rPr>
              <a:t>GNMT-8</a:t>
            </a:r>
            <a:r>
              <a:rPr lang="zh-CN" altLang="en-US" sz="1200" b="0" i="0" kern="1200" dirty="0">
                <a:solidFill>
                  <a:schemeClr val="tx1"/>
                </a:solidFill>
                <a:effectLst/>
                <a:latin typeface="+mn-lt"/>
                <a:ea typeface="+mn-ea"/>
                <a:cs typeface="+mn-cs"/>
              </a:rPr>
              <a:t>、</a:t>
            </a:r>
            <a:r>
              <a:rPr lang="en-US" altLang="zh-CN" sz="1200" b="0" i="0" kern="1200" dirty="0">
                <a:solidFill>
                  <a:schemeClr val="tx1"/>
                </a:solidFill>
                <a:effectLst/>
                <a:latin typeface="+mn-lt"/>
                <a:ea typeface="+mn-ea"/>
                <a:cs typeface="+mn-cs"/>
              </a:rPr>
              <a:t>GNMT-16</a:t>
            </a:r>
            <a:r>
              <a:rPr lang="zh-CN" altLang="en-US" sz="1200" b="0" i="0" kern="1200" dirty="0">
                <a:solidFill>
                  <a:schemeClr val="tx1"/>
                </a:solidFill>
                <a:effectLst/>
                <a:latin typeface="+mn-lt"/>
                <a:ea typeface="+mn-ea"/>
                <a:cs typeface="+mn-cs"/>
              </a:rPr>
              <a:t>和</a:t>
            </a:r>
            <a:r>
              <a:rPr lang="en-US" altLang="zh-CN" sz="1200" b="0" i="0" kern="1200" dirty="0">
                <a:solidFill>
                  <a:schemeClr val="tx1"/>
                </a:solidFill>
                <a:effectLst/>
                <a:latin typeface="+mn-lt"/>
                <a:ea typeface="+mn-ea"/>
                <a:cs typeface="+mn-cs"/>
              </a:rPr>
              <a:t>VGG-16</a:t>
            </a:r>
            <a:r>
              <a:rPr lang="zh-CN" altLang="en-US" sz="1200" b="0" i="0" kern="1200" dirty="0">
                <a:solidFill>
                  <a:schemeClr val="tx1"/>
                </a:solidFill>
                <a:effectLst/>
                <a:latin typeface="+mn-lt"/>
                <a:ea typeface="+mn-ea"/>
                <a:cs typeface="+mn-cs"/>
              </a:rPr>
              <a:t>，最佳非</a:t>
            </a:r>
            <a:r>
              <a:rPr lang="en-US" altLang="zh-CN" sz="1200" b="0" i="0" kern="1200" dirty="0">
                <a:solidFill>
                  <a:schemeClr val="tx1"/>
                </a:solidFill>
                <a:effectLst/>
                <a:latin typeface="+mn-lt"/>
                <a:ea typeface="+mn-ea"/>
                <a:cs typeface="+mn-cs"/>
              </a:rPr>
              <a:t>DP</a:t>
            </a:r>
            <a:r>
              <a:rPr lang="zh-CN" altLang="en-US" sz="1200" b="0" i="0" kern="1200" dirty="0">
                <a:solidFill>
                  <a:schemeClr val="tx1"/>
                </a:solidFill>
                <a:effectLst/>
                <a:latin typeface="+mn-lt"/>
                <a:ea typeface="+mn-ea"/>
                <a:cs typeface="+mn-cs"/>
              </a:rPr>
              <a:t>配置的通信开销远远小于</a:t>
            </a:r>
            <a:r>
              <a:rPr lang="en-US" altLang="zh-CN" sz="1200" b="0" i="0" kern="1200" dirty="0">
                <a:solidFill>
                  <a:schemeClr val="tx1"/>
                </a:solidFill>
                <a:effectLst/>
                <a:latin typeface="+mn-lt"/>
                <a:ea typeface="+mn-ea"/>
                <a:cs typeface="+mn-cs"/>
              </a:rPr>
              <a:t>DP</a:t>
            </a:r>
            <a:r>
              <a:rPr lang="zh-CN" altLang="en-US" sz="1200" b="0" i="0" kern="1200" dirty="0">
                <a:solidFill>
                  <a:schemeClr val="tx1"/>
                </a:solidFill>
                <a:effectLst/>
                <a:latin typeface="+mn-lt"/>
                <a:ea typeface="+mn-ea"/>
                <a:cs typeface="+mn-cs"/>
              </a:rPr>
              <a:t>配置的通信开销。</a:t>
            </a:r>
            <a:endParaRPr lang="zh-CN" altLang="en-US" dirty="0"/>
          </a:p>
        </p:txBody>
      </p:sp>
      <p:sp>
        <p:nvSpPr>
          <p:cNvPr id="4" name="灯片编号占位符 3"/>
          <p:cNvSpPr>
            <a:spLocks noGrp="1"/>
          </p:cNvSpPr>
          <p:nvPr>
            <p:ph type="sldNum" sz="quarter" idx="10"/>
          </p:nvPr>
        </p:nvSpPr>
        <p:spPr/>
        <p:txBody>
          <a:bodyPr/>
          <a:lstStyle/>
          <a:p>
            <a:fld id="{7615C117-C0D3-478F-A650-DDB9633867FD}" type="slidenum">
              <a:rPr lang="zh-CN" altLang="en-US" smtClean="0"/>
              <a:t>31</a:t>
            </a:fld>
            <a:endParaRPr lang="zh-CN" altLang="en-US"/>
          </a:p>
        </p:txBody>
      </p:sp>
    </p:spTree>
    <p:extLst>
      <p:ext uri="{BB962C8B-B14F-4D97-AF65-F5344CB8AC3E}">
        <p14:creationId xmlns:p14="http://schemas.microsoft.com/office/powerpoint/2010/main" val="3207448289"/>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200" b="0" i="0" kern="1200" dirty="0">
                <a:solidFill>
                  <a:schemeClr val="tx1"/>
                </a:solidFill>
                <a:effectLst/>
                <a:latin typeface="+mn-lt"/>
                <a:ea typeface="+mn-ea"/>
                <a:cs typeface="+mn-cs"/>
              </a:rPr>
              <a:t>吞吐量随着管道深度的增加而增加，因为随着管道中输入的增加，通信更少，从而减少管道阻塞，从而提高资源利用率</a:t>
            </a:r>
            <a:endParaRPr lang="en-US" altLang="zh-CN" sz="1200" b="0" i="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1200" b="0" i="0" kern="1200" dirty="0">
                <a:solidFill>
                  <a:schemeClr val="tx1"/>
                </a:solidFill>
                <a:effectLst/>
                <a:latin typeface="+mn-lt"/>
                <a:ea typeface="+mn-ea"/>
                <a:cs typeface="+mn-cs"/>
              </a:rPr>
              <a:t>如果需要，管道深度可以降低，以换取更少的内存占用的吞吐量 </a:t>
            </a:r>
            <a:endParaRPr lang="en-US" altLang="zh-CN" sz="1200" b="0" i="0" kern="1200" dirty="0">
              <a:solidFill>
                <a:schemeClr val="tx1"/>
              </a:solidFill>
              <a:effectLst/>
              <a:latin typeface="+mn-lt"/>
              <a:ea typeface="+mn-ea"/>
              <a:cs typeface="+mn-cs"/>
            </a:endParaRPr>
          </a:p>
          <a:p>
            <a:endParaRPr lang="zh-CN" altLang="en-US" dirty="0"/>
          </a:p>
        </p:txBody>
      </p:sp>
      <p:sp>
        <p:nvSpPr>
          <p:cNvPr id="4" name="灯片编号占位符 3"/>
          <p:cNvSpPr>
            <a:spLocks noGrp="1"/>
          </p:cNvSpPr>
          <p:nvPr>
            <p:ph type="sldNum" sz="quarter" idx="10"/>
          </p:nvPr>
        </p:nvSpPr>
        <p:spPr/>
        <p:txBody>
          <a:bodyPr/>
          <a:lstStyle/>
          <a:p>
            <a:fld id="{7615C117-C0D3-478F-A650-DDB9633867FD}" type="slidenum">
              <a:rPr lang="zh-CN" altLang="en-US" smtClean="0"/>
              <a:t>32</a:t>
            </a:fld>
            <a:endParaRPr lang="zh-CN" altLang="en-US"/>
          </a:p>
        </p:txBody>
      </p:sp>
    </p:spTree>
    <p:extLst>
      <p:ext uri="{BB962C8B-B14F-4D97-AF65-F5344CB8AC3E}">
        <p14:creationId xmlns:p14="http://schemas.microsoft.com/office/powerpoint/2010/main" val="1838721005"/>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7615C117-C0D3-478F-A650-DDB9633867FD}" type="slidenum">
              <a:rPr lang="zh-CN" altLang="en-US" smtClean="0"/>
              <a:t>33</a:t>
            </a:fld>
            <a:endParaRPr lang="zh-CN" altLang="en-US"/>
          </a:p>
        </p:txBody>
      </p:sp>
    </p:spTree>
    <p:extLst>
      <p:ext uri="{BB962C8B-B14F-4D97-AF65-F5344CB8AC3E}">
        <p14:creationId xmlns:p14="http://schemas.microsoft.com/office/powerpoint/2010/main" val="4049148167"/>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7615C117-C0D3-478F-A650-DDB9633867FD}" type="slidenum">
              <a:rPr lang="zh-CN" altLang="en-US" smtClean="0"/>
              <a:t>34</a:t>
            </a:fld>
            <a:endParaRPr lang="zh-CN" altLang="en-US"/>
          </a:p>
        </p:txBody>
      </p:sp>
    </p:spTree>
    <p:extLst>
      <p:ext uri="{BB962C8B-B14F-4D97-AF65-F5344CB8AC3E}">
        <p14:creationId xmlns:p14="http://schemas.microsoft.com/office/powerpoint/2010/main" val="1437350821"/>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通过更主动的调度，及时匹配需求，因此需要整体更短的等待。</a:t>
            </a:r>
          </a:p>
        </p:txBody>
      </p:sp>
      <p:sp>
        <p:nvSpPr>
          <p:cNvPr id="4" name="灯片编号占位符 3"/>
          <p:cNvSpPr>
            <a:spLocks noGrp="1"/>
          </p:cNvSpPr>
          <p:nvPr>
            <p:ph type="sldNum" sz="quarter" idx="10"/>
          </p:nvPr>
        </p:nvSpPr>
        <p:spPr/>
        <p:txBody>
          <a:bodyPr/>
          <a:lstStyle/>
          <a:p>
            <a:fld id="{7615C117-C0D3-478F-A650-DDB9633867FD}" type="slidenum">
              <a:rPr lang="zh-CN" altLang="en-US" smtClean="0"/>
              <a:t>35</a:t>
            </a:fld>
            <a:endParaRPr lang="zh-CN" altLang="en-US"/>
          </a:p>
        </p:txBody>
      </p:sp>
    </p:spTree>
    <p:extLst>
      <p:ext uri="{BB962C8B-B14F-4D97-AF65-F5344CB8AC3E}">
        <p14:creationId xmlns:p14="http://schemas.microsoft.com/office/powerpoint/2010/main" val="161569457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Alpha Go</a:t>
            </a:r>
            <a:endParaRPr lang="zh-CN" altLang="en-US" dirty="0"/>
          </a:p>
        </p:txBody>
      </p:sp>
      <p:sp>
        <p:nvSpPr>
          <p:cNvPr id="4" name="灯片编号占位符 3"/>
          <p:cNvSpPr>
            <a:spLocks noGrp="1"/>
          </p:cNvSpPr>
          <p:nvPr>
            <p:ph type="sldNum" sz="quarter" idx="10"/>
          </p:nvPr>
        </p:nvSpPr>
        <p:spPr/>
        <p:txBody>
          <a:bodyPr/>
          <a:lstStyle/>
          <a:p>
            <a:fld id="{7615C117-C0D3-478F-A650-DDB9633867FD}" type="slidenum">
              <a:rPr lang="zh-CN" altLang="en-US" smtClean="0"/>
              <a:t>4</a:t>
            </a:fld>
            <a:endParaRPr lang="zh-CN" altLang="en-US"/>
          </a:p>
        </p:txBody>
      </p:sp>
    </p:spTree>
    <p:extLst>
      <p:ext uri="{BB962C8B-B14F-4D97-AF65-F5344CB8AC3E}">
        <p14:creationId xmlns:p14="http://schemas.microsoft.com/office/powerpoint/2010/main" val="86946528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模型不断增大，训练时间不断增加，显存容量不足</a:t>
            </a:r>
          </a:p>
        </p:txBody>
      </p:sp>
      <p:sp>
        <p:nvSpPr>
          <p:cNvPr id="4" name="灯片编号占位符 3"/>
          <p:cNvSpPr>
            <a:spLocks noGrp="1"/>
          </p:cNvSpPr>
          <p:nvPr>
            <p:ph type="sldNum" sz="quarter" idx="10"/>
          </p:nvPr>
        </p:nvSpPr>
        <p:spPr/>
        <p:txBody>
          <a:bodyPr/>
          <a:lstStyle/>
          <a:p>
            <a:fld id="{7615C117-C0D3-478F-A650-DDB9633867FD}" type="slidenum">
              <a:rPr lang="zh-CN" altLang="en-US" smtClean="0"/>
              <a:t>5</a:t>
            </a:fld>
            <a:endParaRPr lang="zh-CN" altLang="en-US"/>
          </a:p>
        </p:txBody>
      </p:sp>
    </p:spTree>
    <p:extLst>
      <p:ext uri="{BB962C8B-B14F-4D97-AF65-F5344CB8AC3E}">
        <p14:creationId xmlns:p14="http://schemas.microsoft.com/office/powerpoint/2010/main" val="222235799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适合情况：计算量大 参数量少 卷积层</a:t>
            </a:r>
          </a:p>
        </p:txBody>
      </p:sp>
      <p:sp>
        <p:nvSpPr>
          <p:cNvPr id="4" name="灯片编号占位符 3"/>
          <p:cNvSpPr>
            <a:spLocks noGrp="1"/>
          </p:cNvSpPr>
          <p:nvPr>
            <p:ph type="sldNum" sz="quarter" idx="10"/>
          </p:nvPr>
        </p:nvSpPr>
        <p:spPr/>
        <p:txBody>
          <a:bodyPr/>
          <a:lstStyle/>
          <a:p>
            <a:fld id="{7615C117-C0D3-478F-A650-DDB9633867FD}" type="slidenum">
              <a:rPr lang="zh-CN" altLang="en-US" smtClean="0"/>
              <a:t>6</a:t>
            </a:fld>
            <a:endParaRPr lang="zh-CN" altLang="en-US"/>
          </a:p>
        </p:txBody>
      </p:sp>
    </p:spTree>
    <p:extLst>
      <p:ext uri="{BB962C8B-B14F-4D97-AF65-F5344CB8AC3E}">
        <p14:creationId xmlns:p14="http://schemas.microsoft.com/office/powerpoint/2010/main" val="300187859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dirty="0"/>
              <a:t>模型划分困难，吞吐量尽量相同</a:t>
            </a:r>
            <a:endParaRPr lang="en-US" altLang="zh-CN"/>
          </a:p>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a:t>全</a:t>
            </a:r>
            <a:r>
              <a:rPr lang="zh-CN" altLang="en-US" dirty="0"/>
              <a:t>连接计算量少，参数量大，模型并行</a:t>
            </a:r>
          </a:p>
        </p:txBody>
      </p:sp>
      <p:sp>
        <p:nvSpPr>
          <p:cNvPr id="4" name="灯片编号占位符 3"/>
          <p:cNvSpPr>
            <a:spLocks noGrp="1"/>
          </p:cNvSpPr>
          <p:nvPr>
            <p:ph type="sldNum" sz="quarter" idx="10"/>
          </p:nvPr>
        </p:nvSpPr>
        <p:spPr/>
        <p:txBody>
          <a:bodyPr/>
          <a:lstStyle/>
          <a:p>
            <a:fld id="{7615C117-C0D3-478F-A650-DDB9633867FD}" type="slidenum">
              <a:rPr lang="zh-CN" altLang="en-US" smtClean="0"/>
              <a:t>7</a:t>
            </a:fld>
            <a:endParaRPr lang="zh-CN" altLang="en-US"/>
          </a:p>
        </p:txBody>
      </p:sp>
    </p:spTree>
    <p:extLst>
      <p:ext uri="{BB962C8B-B14F-4D97-AF65-F5344CB8AC3E}">
        <p14:creationId xmlns:p14="http://schemas.microsoft.com/office/powerpoint/2010/main" val="175241482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机能的增强 和</a:t>
            </a:r>
            <a:r>
              <a:rPr lang="en-US" altLang="zh-CN" dirty="0" err="1"/>
              <a:t>gpu</a:t>
            </a:r>
            <a:r>
              <a:rPr lang="zh-CN" altLang="en-US" dirty="0"/>
              <a:t>的增加 通信成为瓶颈</a:t>
            </a:r>
          </a:p>
        </p:txBody>
      </p:sp>
      <p:sp>
        <p:nvSpPr>
          <p:cNvPr id="4" name="灯片编号占位符 3"/>
          <p:cNvSpPr>
            <a:spLocks noGrp="1"/>
          </p:cNvSpPr>
          <p:nvPr>
            <p:ph type="sldNum" sz="quarter" idx="10"/>
          </p:nvPr>
        </p:nvSpPr>
        <p:spPr/>
        <p:txBody>
          <a:bodyPr/>
          <a:lstStyle/>
          <a:p>
            <a:fld id="{7615C117-C0D3-478F-A650-DDB9633867FD}" type="slidenum">
              <a:rPr lang="zh-CN" altLang="en-US" smtClean="0"/>
              <a:t>8</a:t>
            </a:fld>
            <a:endParaRPr lang="zh-CN" altLang="en-US"/>
          </a:p>
        </p:txBody>
      </p:sp>
    </p:spTree>
    <p:extLst>
      <p:ext uri="{BB962C8B-B14F-4D97-AF65-F5344CB8AC3E}">
        <p14:creationId xmlns:p14="http://schemas.microsoft.com/office/powerpoint/2010/main" val="174447502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7615C117-C0D3-478F-A650-DDB9633867FD}" type="slidenum">
              <a:rPr lang="zh-CN" altLang="en-US" smtClean="0"/>
              <a:t>9</a:t>
            </a:fld>
            <a:endParaRPr lang="zh-CN" altLang="en-US"/>
          </a:p>
        </p:txBody>
      </p:sp>
    </p:spTree>
    <p:extLst>
      <p:ext uri="{BB962C8B-B14F-4D97-AF65-F5344CB8AC3E}">
        <p14:creationId xmlns:p14="http://schemas.microsoft.com/office/powerpoint/2010/main" val="343633785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FF04A340-2995-4727-8223-DB7609871FF4}"/>
              </a:ext>
            </a:extLst>
          </p:cNvPr>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a:extLst>
              <a:ext uri="{FF2B5EF4-FFF2-40B4-BE49-F238E27FC236}">
                <a16:creationId xmlns:a16="http://schemas.microsoft.com/office/drawing/2014/main" id="{BAE4F50C-8CFE-4E03-A46B-761CEF8F316A}"/>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a:extLst>
              <a:ext uri="{FF2B5EF4-FFF2-40B4-BE49-F238E27FC236}">
                <a16:creationId xmlns:a16="http://schemas.microsoft.com/office/drawing/2014/main" id="{2994E81A-C40F-49A4-B917-5076B5F946DF}"/>
              </a:ext>
            </a:extLst>
          </p:cNvPr>
          <p:cNvSpPr>
            <a:spLocks noGrp="1"/>
          </p:cNvSpPr>
          <p:nvPr>
            <p:ph type="dt" sz="half" idx="10"/>
          </p:nvPr>
        </p:nvSpPr>
        <p:spPr/>
        <p:txBody>
          <a:bodyPr/>
          <a:lstStyle/>
          <a:p>
            <a:fld id="{712DBAFD-0C82-426F-AC92-70E1DE0DF78C}" type="datetimeFigureOut">
              <a:rPr lang="zh-CN" altLang="en-US" smtClean="0"/>
              <a:t>2019/10/21</a:t>
            </a:fld>
            <a:endParaRPr lang="zh-CN" altLang="en-US"/>
          </a:p>
        </p:txBody>
      </p:sp>
      <p:sp>
        <p:nvSpPr>
          <p:cNvPr id="5" name="页脚占位符 4">
            <a:extLst>
              <a:ext uri="{FF2B5EF4-FFF2-40B4-BE49-F238E27FC236}">
                <a16:creationId xmlns:a16="http://schemas.microsoft.com/office/drawing/2014/main" id="{3256A089-FB8E-4BE8-86B0-C605E3B4787D}"/>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3230C9ED-FFD5-44CC-BEB4-43113D706D71}"/>
              </a:ext>
            </a:extLst>
          </p:cNvPr>
          <p:cNvSpPr>
            <a:spLocks noGrp="1"/>
          </p:cNvSpPr>
          <p:nvPr>
            <p:ph type="sldNum" sz="quarter" idx="12"/>
          </p:nvPr>
        </p:nvSpPr>
        <p:spPr/>
        <p:txBody>
          <a:bodyPr/>
          <a:lstStyle/>
          <a:p>
            <a:fld id="{C9C6FEF9-817C-458A-98AB-3191BF2B1B2E}" type="slidenum">
              <a:rPr lang="zh-CN" altLang="en-US" smtClean="0"/>
              <a:t>‹#›</a:t>
            </a:fld>
            <a:endParaRPr lang="zh-CN" altLang="en-US"/>
          </a:p>
        </p:txBody>
      </p:sp>
    </p:spTree>
    <p:extLst>
      <p:ext uri="{BB962C8B-B14F-4D97-AF65-F5344CB8AC3E}">
        <p14:creationId xmlns:p14="http://schemas.microsoft.com/office/powerpoint/2010/main" val="206472164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800B999-A8D4-4757-AC12-E8B8AB30E721}"/>
              </a:ext>
            </a:extLst>
          </p:cNvPr>
          <p:cNvSpPr>
            <a:spLocks noGrp="1"/>
          </p:cNvSpPr>
          <p:nvPr>
            <p:ph type="title"/>
          </p:nvPr>
        </p:nvSpPr>
        <p:spPr/>
        <p:txBody>
          <a:bodyPr/>
          <a:lstStyle/>
          <a:p>
            <a:r>
              <a:rPr lang="zh-CN" altLang="en-US"/>
              <a:t>单击此处编辑母版标题样式</a:t>
            </a:r>
          </a:p>
        </p:txBody>
      </p:sp>
      <p:sp>
        <p:nvSpPr>
          <p:cNvPr id="3" name="竖排文字占位符 2">
            <a:extLst>
              <a:ext uri="{FF2B5EF4-FFF2-40B4-BE49-F238E27FC236}">
                <a16:creationId xmlns:a16="http://schemas.microsoft.com/office/drawing/2014/main" id="{9E903020-AB99-4A0B-B482-89C9A81F95E1}"/>
              </a:ext>
            </a:extLst>
          </p:cNvPr>
          <p:cNvSpPr>
            <a:spLocks noGrp="1"/>
          </p:cNvSpPr>
          <p:nvPr>
            <p:ph type="body" orient="vert" idx="1"/>
          </p:nvPr>
        </p:nvSpPr>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F22BDD40-6D89-4EFB-878E-EB1F64FBB114}"/>
              </a:ext>
            </a:extLst>
          </p:cNvPr>
          <p:cNvSpPr>
            <a:spLocks noGrp="1"/>
          </p:cNvSpPr>
          <p:nvPr>
            <p:ph type="dt" sz="half" idx="10"/>
          </p:nvPr>
        </p:nvSpPr>
        <p:spPr/>
        <p:txBody>
          <a:bodyPr/>
          <a:lstStyle/>
          <a:p>
            <a:fld id="{712DBAFD-0C82-426F-AC92-70E1DE0DF78C}" type="datetimeFigureOut">
              <a:rPr lang="zh-CN" altLang="en-US" smtClean="0"/>
              <a:t>2019/10/21</a:t>
            </a:fld>
            <a:endParaRPr lang="zh-CN" altLang="en-US"/>
          </a:p>
        </p:txBody>
      </p:sp>
      <p:sp>
        <p:nvSpPr>
          <p:cNvPr id="5" name="页脚占位符 4">
            <a:extLst>
              <a:ext uri="{FF2B5EF4-FFF2-40B4-BE49-F238E27FC236}">
                <a16:creationId xmlns:a16="http://schemas.microsoft.com/office/drawing/2014/main" id="{F2AC43D9-F3CF-4E41-8F74-D9DC5EB3EF0E}"/>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FF6C3CBA-2C24-437A-A111-710D1A21284C}"/>
              </a:ext>
            </a:extLst>
          </p:cNvPr>
          <p:cNvSpPr>
            <a:spLocks noGrp="1"/>
          </p:cNvSpPr>
          <p:nvPr>
            <p:ph type="sldNum" sz="quarter" idx="12"/>
          </p:nvPr>
        </p:nvSpPr>
        <p:spPr/>
        <p:txBody>
          <a:bodyPr/>
          <a:lstStyle/>
          <a:p>
            <a:fld id="{C9C6FEF9-817C-458A-98AB-3191BF2B1B2E}" type="slidenum">
              <a:rPr lang="zh-CN" altLang="en-US" smtClean="0"/>
              <a:t>‹#›</a:t>
            </a:fld>
            <a:endParaRPr lang="zh-CN" altLang="en-US"/>
          </a:p>
        </p:txBody>
      </p:sp>
    </p:spTree>
    <p:extLst>
      <p:ext uri="{BB962C8B-B14F-4D97-AF65-F5344CB8AC3E}">
        <p14:creationId xmlns:p14="http://schemas.microsoft.com/office/powerpoint/2010/main" val="28458709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a:extLst>
              <a:ext uri="{FF2B5EF4-FFF2-40B4-BE49-F238E27FC236}">
                <a16:creationId xmlns:a16="http://schemas.microsoft.com/office/drawing/2014/main" id="{2BA28FAF-BCDB-4362-A25C-670195CD7F57}"/>
              </a:ext>
            </a:extLst>
          </p:cNvPr>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a:extLst>
              <a:ext uri="{FF2B5EF4-FFF2-40B4-BE49-F238E27FC236}">
                <a16:creationId xmlns:a16="http://schemas.microsoft.com/office/drawing/2014/main" id="{3C5ACDB9-1900-4265-9677-60A12612C0E0}"/>
              </a:ext>
            </a:extLst>
          </p:cNvPr>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9E784D77-9086-4EDA-96EF-1A584A4A4B9A}"/>
              </a:ext>
            </a:extLst>
          </p:cNvPr>
          <p:cNvSpPr>
            <a:spLocks noGrp="1"/>
          </p:cNvSpPr>
          <p:nvPr>
            <p:ph type="dt" sz="half" idx="10"/>
          </p:nvPr>
        </p:nvSpPr>
        <p:spPr/>
        <p:txBody>
          <a:bodyPr/>
          <a:lstStyle/>
          <a:p>
            <a:fld id="{712DBAFD-0C82-426F-AC92-70E1DE0DF78C}" type="datetimeFigureOut">
              <a:rPr lang="zh-CN" altLang="en-US" smtClean="0"/>
              <a:t>2019/10/21</a:t>
            </a:fld>
            <a:endParaRPr lang="zh-CN" altLang="en-US"/>
          </a:p>
        </p:txBody>
      </p:sp>
      <p:sp>
        <p:nvSpPr>
          <p:cNvPr id="5" name="页脚占位符 4">
            <a:extLst>
              <a:ext uri="{FF2B5EF4-FFF2-40B4-BE49-F238E27FC236}">
                <a16:creationId xmlns:a16="http://schemas.microsoft.com/office/drawing/2014/main" id="{EE3843E3-F785-4C3A-8D57-6F9DACD309FF}"/>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966A7BBD-F8D4-4ABF-AF89-EFD1F96A94D9}"/>
              </a:ext>
            </a:extLst>
          </p:cNvPr>
          <p:cNvSpPr>
            <a:spLocks noGrp="1"/>
          </p:cNvSpPr>
          <p:nvPr>
            <p:ph type="sldNum" sz="quarter" idx="12"/>
          </p:nvPr>
        </p:nvSpPr>
        <p:spPr/>
        <p:txBody>
          <a:bodyPr/>
          <a:lstStyle/>
          <a:p>
            <a:fld id="{C9C6FEF9-817C-458A-98AB-3191BF2B1B2E}" type="slidenum">
              <a:rPr lang="zh-CN" altLang="en-US" smtClean="0"/>
              <a:t>‹#›</a:t>
            </a:fld>
            <a:endParaRPr lang="zh-CN" altLang="en-US"/>
          </a:p>
        </p:txBody>
      </p:sp>
    </p:spTree>
    <p:extLst>
      <p:ext uri="{BB962C8B-B14F-4D97-AF65-F5344CB8AC3E}">
        <p14:creationId xmlns:p14="http://schemas.microsoft.com/office/powerpoint/2010/main" val="271695836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4309AF2-405D-45CC-B4E7-8295FF849E0A}"/>
              </a:ext>
            </a:extLst>
          </p:cNvPr>
          <p:cNvSpPr>
            <a:spLocks noGrp="1"/>
          </p:cNvSpPr>
          <p:nvPr>
            <p:ph type="title"/>
          </p:nvPr>
        </p:nvSpPr>
        <p:spPr/>
        <p:txBody>
          <a:bodyPr/>
          <a:lstStyle/>
          <a:p>
            <a:r>
              <a:rPr lang="zh-CN" altLang="en-US"/>
              <a:t>单击此处编辑母版标题样式</a:t>
            </a:r>
          </a:p>
        </p:txBody>
      </p:sp>
      <p:sp>
        <p:nvSpPr>
          <p:cNvPr id="3" name="内容占位符 2">
            <a:extLst>
              <a:ext uri="{FF2B5EF4-FFF2-40B4-BE49-F238E27FC236}">
                <a16:creationId xmlns:a16="http://schemas.microsoft.com/office/drawing/2014/main" id="{F1F893C3-CACD-4088-A7E7-47D89296A4EC}"/>
              </a:ext>
            </a:extLst>
          </p:cNvPr>
          <p:cNvSpPr>
            <a:spLocks noGrp="1"/>
          </p:cNvSpPr>
          <p:nvPr>
            <p:ph idx="1"/>
          </p:nvPr>
        </p:nvSpPr>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B866CD7D-27D3-4EAC-9447-8E51069BEB0E}"/>
              </a:ext>
            </a:extLst>
          </p:cNvPr>
          <p:cNvSpPr>
            <a:spLocks noGrp="1"/>
          </p:cNvSpPr>
          <p:nvPr>
            <p:ph type="dt" sz="half" idx="10"/>
          </p:nvPr>
        </p:nvSpPr>
        <p:spPr/>
        <p:txBody>
          <a:bodyPr/>
          <a:lstStyle/>
          <a:p>
            <a:fld id="{712DBAFD-0C82-426F-AC92-70E1DE0DF78C}" type="datetimeFigureOut">
              <a:rPr lang="zh-CN" altLang="en-US" smtClean="0"/>
              <a:t>2019/10/21</a:t>
            </a:fld>
            <a:endParaRPr lang="zh-CN" altLang="en-US"/>
          </a:p>
        </p:txBody>
      </p:sp>
      <p:sp>
        <p:nvSpPr>
          <p:cNvPr id="5" name="页脚占位符 4">
            <a:extLst>
              <a:ext uri="{FF2B5EF4-FFF2-40B4-BE49-F238E27FC236}">
                <a16:creationId xmlns:a16="http://schemas.microsoft.com/office/drawing/2014/main" id="{71D0BF58-8E0F-4D41-A120-27AA0DD883D6}"/>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DC56D51F-0FD6-4DDF-A7F4-563D425BAC04}"/>
              </a:ext>
            </a:extLst>
          </p:cNvPr>
          <p:cNvSpPr>
            <a:spLocks noGrp="1"/>
          </p:cNvSpPr>
          <p:nvPr>
            <p:ph type="sldNum" sz="quarter" idx="12"/>
          </p:nvPr>
        </p:nvSpPr>
        <p:spPr/>
        <p:txBody>
          <a:bodyPr/>
          <a:lstStyle/>
          <a:p>
            <a:fld id="{C9C6FEF9-817C-458A-98AB-3191BF2B1B2E}" type="slidenum">
              <a:rPr lang="zh-CN" altLang="en-US" smtClean="0"/>
              <a:t>‹#›</a:t>
            </a:fld>
            <a:endParaRPr lang="zh-CN" altLang="en-US"/>
          </a:p>
        </p:txBody>
      </p:sp>
    </p:spTree>
    <p:extLst>
      <p:ext uri="{BB962C8B-B14F-4D97-AF65-F5344CB8AC3E}">
        <p14:creationId xmlns:p14="http://schemas.microsoft.com/office/powerpoint/2010/main" val="417571901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91BA9EB-BAE3-4311-AB5A-A87FA011B24A}"/>
              </a:ext>
            </a:extLst>
          </p:cNvPr>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a:extLst>
              <a:ext uri="{FF2B5EF4-FFF2-40B4-BE49-F238E27FC236}">
                <a16:creationId xmlns:a16="http://schemas.microsoft.com/office/drawing/2014/main" id="{9E02A3A8-BAF6-4E95-9C9F-AAC51201525E}"/>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日期占位符 3">
            <a:extLst>
              <a:ext uri="{FF2B5EF4-FFF2-40B4-BE49-F238E27FC236}">
                <a16:creationId xmlns:a16="http://schemas.microsoft.com/office/drawing/2014/main" id="{B10EF51D-2EE1-4B2C-899B-0BEFC2AE0E89}"/>
              </a:ext>
            </a:extLst>
          </p:cNvPr>
          <p:cNvSpPr>
            <a:spLocks noGrp="1"/>
          </p:cNvSpPr>
          <p:nvPr>
            <p:ph type="dt" sz="half" idx="10"/>
          </p:nvPr>
        </p:nvSpPr>
        <p:spPr/>
        <p:txBody>
          <a:bodyPr/>
          <a:lstStyle/>
          <a:p>
            <a:fld id="{712DBAFD-0C82-426F-AC92-70E1DE0DF78C}" type="datetimeFigureOut">
              <a:rPr lang="zh-CN" altLang="en-US" smtClean="0"/>
              <a:t>2019/10/21</a:t>
            </a:fld>
            <a:endParaRPr lang="zh-CN" altLang="en-US"/>
          </a:p>
        </p:txBody>
      </p:sp>
      <p:sp>
        <p:nvSpPr>
          <p:cNvPr id="5" name="页脚占位符 4">
            <a:extLst>
              <a:ext uri="{FF2B5EF4-FFF2-40B4-BE49-F238E27FC236}">
                <a16:creationId xmlns:a16="http://schemas.microsoft.com/office/drawing/2014/main" id="{9C1F4F82-934F-48D5-AB69-68CE31BF6F82}"/>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999B1AF4-E074-4C45-8159-C0F3F5A8B463}"/>
              </a:ext>
            </a:extLst>
          </p:cNvPr>
          <p:cNvSpPr>
            <a:spLocks noGrp="1"/>
          </p:cNvSpPr>
          <p:nvPr>
            <p:ph type="sldNum" sz="quarter" idx="12"/>
          </p:nvPr>
        </p:nvSpPr>
        <p:spPr/>
        <p:txBody>
          <a:bodyPr/>
          <a:lstStyle/>
          <a:p>
            <a:fld id="{C9C6FEF9-817C-458A-98AB-3191BF2B1B2E}" type="slidenum">
              <a:rPr lang="zh-CN" altLang="en-US" smtClean="0"/>
              <a:t>‹#›</a:t>
            </a:fld>
            <a:endParaRPr lang="zh-CN" altLang="en-US"/>
          </a:p>
        </p:txBody>
      </p:sp>
    </p:spTree>
    <p:extLst>
      <p:ext uri="{BB962C8B-B14F-4D97-AF65-F5344CB8AC3E}">
        <p14:creationId xmlns:p14="http://schemas.microsoft.com/office/powerpoint/2010/main" val="337613819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190F7D6-5DCF-4BE0-A4CD-7047861F18C7}"/>
              </a:ext>
            </a:extLst>
          </p:cNvPr>
          <p:cNvSpPr>
            <a:spLocks noGrp="1"/>
          </p:cNvSpPr>
          <p:nvPr>
            <p:ph type="title"/>
          </p:nvPr>
        </p:nvSpPr>
        <p:spPr/>
        <p:txBody>
          <a:bodyPr/>
          <a:lstStyle/>
          <a:p>
            <a:r>
              <a:rPr lang="zh-CN" altLang="en-US"/>
              <a:t>单击此处编辑母版标题样式</a:t>
            </a:r>
          </a:p>
        </p:txBody>
      </p:sp>
      <p:sp>
        <p:nvSpPr>
          <p:cNvPr id="3" name="内容占位符 2">
            <a:extLst>
              <a:ext uri="{FF2B5EF4-FFF2-40B4-BE49-F238E27FC236}">
                <a16:creationId xmlns:a16="http://schemas.microsoft.com/office/drawing/2014/main" id="{18806258-F64D-423C-9507-090C58F9B163}"/>
              </a:ext>
            </a:extLst>
          </p:cNvPr>
          <p:cNvSpPr>
            <a:spLocks noGrp="1"/>
          </p:cNvSpPr>
          <p:nvPr>
            <p:ph sz="half" idx="1"/>
          </p:nvPr>
        </p:nvSpPr>
        <p:spPr>
          <a:xfrm>
            <a:off x="838200" y="1825625"/>
            <a:ext cx="51816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内容占位符 3">
            <a:extLst>
              <a:ext uri="{FF2B5EF4-FFF2-40B4-BE49-F238E27FC236}">
                <a16:creationId xmlns:a16="http://schemas.microsoft.com/office/drawing/2014/main" id="{FD558581-C528-4FB9-B503-A1BCE4A93195}"/>
              </a:ext>
            </a:extLst>
          </p:cNvPr>
          <p:cNvSpPr>
            <a:spLocks noGrp="1"/>
          </p:cNvSpPr>
          <p:nvPr>
            <p:ph sz="half" idx="2"/>
          </p:nvPr>
        </p:nvSpPr>
        <p:spPr>
          <a:xfrm>
            <a:off x="6172200" y="1825625"/>
            <a:ext cx="51816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日期占位符 4">
            <a:extLst>
              <a:ext uri="{FF2B5EF4-FFF2-40B4-BE49-F238E27FC236}">
                <a16:creationId xmlns:a16="http://schemas.microsoft.com/office/drawing/2014/main" id="{AF7A5B7E-8FCC-43B8-B03F-BB589C8F5B77}"/>
              </a:ext>
            </a:extLst>
          </p:cNvPr>
          <p:cNvSpPr>
            <a:spLocks noGrp="1"/>
          </p:cNvSpPr>
          <p:nvPr>
            <p:ph type="dt" sz="half" idx="10"/>
          </p:nvPr>
        </p:nvSpPr>
        <p:spPr/>
        <p:txBody>
          <a:bodyPr/>
          <a:lstStyle/>
          <a:p>
            <a:fld id="{712DBAFD-0C82-426F-AC92-70E1DE0DF78C}" type="datetimeFigureOut">
              <a:rPr lang="zh-CN" altLang="en-US" smtClean="0"/>
              <a:t>2019/10/21</a:t>
            </a:fld>
            <a:endParaRPr lang="zh-CN" altLang="en-US"/>
          </a:p>
        </p:txBody>
      </p:sp>
      <p:sp>
        <p:nvSpPr>
          <p:cNvPr id="6" name="页脚占位符 5">
            <a:extLst>
              <a:ext uri="{FF2B5EF4-FFF2-40B4-BE49-F238E27FC236}">
                <a16:creationId xmlns:a16="http://schemas.microsoft.com/office/drawing/2014/main" id="{08386126-AC80-4C1D-B679-AC05C1F72D87}"/>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DCE1745A-FF54-472D-BDB7-2CCF9D874A2A}"/>
              </a:ext>
            </a:extLst>
          </p:cNvPr>
          <p:cNvSpPr>
            <a:spLocks noGrp="1"/>
          </p:cNvSpPr>
          <p:nvPr>
            <p:ph type="sldNum" sz="quarter" idx="12"/>
          </p:nvPr>
        </p:nvSpPr>
        <p:spPr/>
        <p:txBody>
          <a:bodyPr/>
          <a:lstStyle/>
          <a:p>
            <a:fld id="{C9C6FEF9-817C-458A-98AB-3191BF2B1B2E}" type="slidenum">
              <a:rPr lang="zh-CN" altLang="en-US" smtClean="0"/>
              <a:t>‹#›</a:t>
            </a:fld>
            <a:endParaRPr lang="zh-CN" altLang="en-US"/>
          </a:p>
        </p:txBody>
      </p:sp>
    </p:spTree>
    <p:extLst>
      <p:ext uri="{BB962C8B-B14F-4D97-AF65-F5344CB8AC3E}">
        <p14:creationId xmlns:p14="http://schemas.microsoft.com/office/powerpoint/2010/main" val="56533152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47E8B931-3BD5-4717-9B25-3161E2A9691F}"/>
              </a:ext>
            </a:extLst>
          </p:cNvPr>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a:extLst>
              <a:ext uri="{FF2B5EF4-FFF2-40B4-BE49-F238E27FC236}">
                <a16:creationId xmlns:a16="http://schemas.microsoft.com/office/drawing/2014/main" id="{6C1C3386-1D2C-4569-A160-85A82D33C898}"/>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a:extLst>
              <a:ext uri="{FF2B5EF4-FFF2-40B4-BE49-F238E27FC236}">
                <a16:creationId xmlns:a16="http://schemas.microsoft.com/office/drawing/2014/main" id="{B01AB872-5436-474C-8397-51A45F621043}"/>
              </a:ext>
            </a:extLst>
          </p:cNvPr>
          <p:cNvSpPr>
            <a:spLocks noGrp="1"/>
          </p:cNvSpPr>
          <p:nvPr>
            <p:ph sz="half" idx="2"/>
          </p:nvPr>
        </p:nvSpPr>
        <p:spPr>
          <a:xfrm>
            <a:off x="839788" y="2505075"/>
            <a:ext cx="5157787"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文本占位符 4">
            <a:extLst>
              <a:ext uri="{FF2B5EF4-FFF2-40B4-BE49-F238E27FC236}">
                <a16:creationId xmlns:a16="http://schemas.microsoft.com/office/drawing/2014/main" id="{D9C3DBBE-6DE9-48EF-9B1E-E83EF129A093}"/>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a:extLst>
              <a:ext uri="{FF2B5EF4-FFF2-40B4-BE49-F238E27FC236}">
                <a16:creationId xmlns:a16="http://schemas.microsoft.com/office/drawing/2014/main" id="{272FB1AB-4958-4802-9CAB-30F20551CF7E}"/>
              </a:ext>
            </a:extLst>
          </p:cNvPr>
          <p:cNvSpPr>
            <a:spLocks noGrp="1"/>
          </p:cNvSpPr>
          <p:nvPr>
            <p:ph sz="quarter" idx="4"/>
          </p:nvPr>
        </p:nvSpPr>
        <p:spPr>
          <a:xfrm>
            <a:off x="6172200" y="2505075"/>
            <a:ext cx="5183188"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7" name="日期占位符 6">
            <a:extLst>
              <a:ext uri="{FF2B5EF4-FFF2-40B4-BE49-F238E27FC236}">
                <a16:creationId xmlns:a16="http://schemas.microsoft.com/office/drawing/2014/main" id="{57BDE844-A298-4D33-B48A-E6C4E0AF1959}"/>
              </a:ext>
            </a:extLst>
          </p:cNvPr>
          <p:cNvSpPr>
            <a:spLocks noGrp="1"/>
          </p:cNvSpPr>
          <p:nvPr>
            <p:ph type="dt" sz="half" idx="10"/>
          </p:nvPr>
        </p:nvSpPr>
        <p:spPr/>
        <p:txBody>
          <a:bodyPr/>
          <a:lstStyle/>
          <a:p>
            <a:fld id="{712DBAFD-0C82-426F-AC92-70E1DE0DF78C}" type="datetimeFigureOut">
              <a:rPr lang="zh-CN" altLang="en-US" smtClean="0"/>
              <a:t>2019/10/21</a:t>
            </a:fld>
            <a:endParaRPr lang="zh-CN" altLang="en-US"/>
          </a:p>
        </p:txBody>
      </p:sp>
      <p:sp>
        <p:nvSpPr>
          <p:cNvPr id="8" name="页脚占位符 7">
            <a:extLst>
              <a:ext uri="{FF2B5EF4-FFF2-40B4-BE49-F238E27FC236}">
                <a16:creationId xmlns:a16="http://schemas.microsoft.com/office/drawing/2014/main" id="{6E68F201-0173-4846-A77A-DF85BA7F4C0B}"/>
              </a:ext>
            </a:extLst>
          </p:cNvPr>
          <p:cNvSpPr>
            <a:spLocks noGrp="1"/>
          </p:cNvSpPr>
          <p:nvPr>
            <p:ph type="ftr" sz="quarter" idx="11"/>
          </p:nvPr>
        </p:nvSpPr>
        <p:spPr/>
        <p:txBody>
          <a:bodyPr/>
          <a:lstStyle/>
          <a:p>
            <a:endParaRPr lang="zh-CN" altLang="en-US"/>
          </a:p>
        </p:txBody>
      </p:sp>
      <p:sp>
        <p:nvSpPr>
          <p:cNvPr id="9" name="灯片编号占位符 8">
            <a:extLst>
              <a:ext uri="{FF2B5EF4-FFF2-40B4-BE49-F238E27FC236}">
                <a16:creationId xmlns:a16="http://schemas.microsoft.com/office/drawing/2014/main" id="{3B18D27B-351F-4E11-859F-13703C79A9FA}"/>
              </a:ext>
            </a:extLst>
          </p:cNvPr>
          <p:cNvSpPr>
            <a:spLocks noGrp="1"/>
          </p:cNvSpPr>
          <p:nvPr>
            <p:ph type="sldNum" sz="quarter" idx="12"/>
          </p:nvPr>
        </p:nvSpPr>
        <p:spPr/>
        <p:txBody>
          <a:bodyPr/>
          <a:lstStyle/>
          <a:p>
            <a:fld id="{C9C6FEF9-817C-458A-98AB-3191BF2B1B2E}" type="slidenum">
              <a:rPr lang="zh-CN" altLang="en-US" smtClean="0"/>
              <a:t>‹#›</a:t>
            </a:fld>
            <a:endParaRPr lang="zh-CN" altLang="en-US"/>
          </a:p>
        </p:txBody>
      </p:sp>
    </p:spTree>
    <p:extLst>
      <p:ext uri="{BB962C8B-B14F-4D97-AF65-F5344CB8AC3E}">
        <p14:creationId xmlns:p14="http://schemas.microsoft.com/office/powerpoint/2010/main" val="273088188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06E02D2-37D6-4D2B-AD1D-9FC6660A2A5E}"/>
              </a:ext>
            </a:extLst>
          </p:cNvPr>
          <p:cNvSpPr>
            <a:spLocks noGrp="1"/>
          </p:cNvSpPr>
          <p:nvPr>
            <p:ph type="title"/>
          </p:nvPr>
        </p:nvSpPr>
        <p:spPr/>
        <p:txBody>
          <a:bodyPr/>
          <a:lstStyle/>
          <a:p>
            <a:r>
              <a:rPr lang="zh-CN" altLang="en-US"/>
              <a:t>单击此处编辑母版标题样式</a:t>
            </a:r>
          </a:p>
        </p:txBody>
      </p:sp>
      <p:sp>
        <p:nvSpPr>
          <p:cNvPr id="3" name="日期占位符 2">
            <a:extLst>
              <a:ext uri="{FF2B5EF4-FFF2-40B4-BE49-F238E27FC236}">
                <a16:creationId xmlns:a16="http://schemas.microsoft.com/office/drawing/2014/main" id="{BE7FE0F1-1182-423E-9DF6-CF0255A6347B}"/>
              </a:ext>
            </a:extLst>
          </p:cNvPr>
          <p:cNvSpPr>
            <a:spLocks noGrp="1"/>
          </p:cNvSpPr>
          <p:nvPr>
            <p:ph type="dt" sz="half" idx="10"/>
          </p:nvPr>
        </p:nvSpPr>
        <p:spPr/>
        <p:txBody>
          <a:bodyPr/>
          <a:lstStyle/>
          <a:p>
            <a:fld id="{712DBAFD-0C82-426F-AC92-70E1DE0DF78C}" type="datetimeFigureOut">
              <a:rPr lang="zh-CN" altLang="en-US" smtClean="0"/>
              <a:t>2019/10/21</a:t>
            </a:fld>
            <a:endParaRPr lang="zh-CN" altLang="en-US"/>
          </a:p>
        </p:txBody>
      </p:sp>
      <p:sp>
        <p:nvSpPr>
          <p:cNvPr id="4" name="页脚占位符 3">
            <a:extLst>
              <a:ext uri="{FF2B5EF4-FFF2-40B4-BE49-F238E27FC236}">
                <a16:creationId xmlns:a16="http://schemas.microsoft.com/office/drawing/2014/main" id="{F1F57DC6-F668-4784-A545-F1CEE70D343B}"/>
              </a:ext>
            </a:extLst>
          </p:cNvPr>
          <p:cNvSpPr>
            <a:spLocks noGrp="1"/>
          </p:cNvSpPr>
          <p:nvPr>
            <p:ph type="ftr" sz="quarter" idx="11"/>
          </p:nvPr>
        </p:nvSpPr>
        <p:spPr/>
        <p:txBody>
          <a:bodyPr/>
          <a:lstStyle/>
          <a:p>
            <a:endParaRPr lang="zh-CN" altLang="en-US"/>
          </a:p>
        </p:txBody>
      </p:sp>
      <p:sp>
        <p:nvSpPr>
          <p:cNvPr id="5" name="灯片编号占位符 4">
            <a:extLst>
              <a:ext uri="{FF2B5EF4-FFF2-40B4-BE49-F238E27FC236}">
                <a16:creationId xmlns:a16="http://schemas.microsoft.com/office/drawing/2014/main" id="{5E9AB542-FD8E-427A-9A44-5434DD696C0A}"/>
              </a:ext>
            </a:extLst>
          </p:cNvPr>
          <p:cNvSpPr>
            <a:spLocks noGrp="1"/>
          </p:cNvSpPr>
          <p:nvPr>
            <p:ph type="sldNum" sz="quarter" idx="12"/>
          </p:nvPr>
        </p:nvSpPr>
        <p:spPr/>
        <p:txBody>
          <a:bodyPr/>
          <a:lstStyle/>
          <a:p>
            <a:fld id="{C9C6FEF9-817C-458A-98AB-3191BF2B1B2E}" type="slidenum">
              <a:rPr lang="zh-CN" altLang="en-US" smtClean="0"/>
              <a:t>‹#›</a:t>
            </a:fld>
            <a:endParaRPr lang="zh-CN" altLang="en-US"/>
          </a:p>
        </p:txBody>
      </p:sp>
    </p:spTree>
    <p:extLst>
      <p:ext uri="{BB962C8B-B14F-4D97-AF65-F5344CB8AC3E}">
        <p14:creationId xmlns:p14="http://schemas.microsoft.com/office/powerpoint/2010/main" val="204510751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id="{ED2E8350-EC7C-4293-BDA0-BC6C22B9029C}"/>
              </a:ext>
            </a:extLst>
          </p:cNvPr>
          <p:cNvSpPr>
            <a:spLocks noGrp="1"/>
          </p:cNvSpPr>
          <p:nvPr>
            <p:ph type="dt" sz="half" idx="10"/>
          </p:nvPr>
        </p:nvSpPr>
        <p:spPr/>
        <p:txBody>
          <a:bodyPr/>
          <a:lstStyle/>
          <a:p>
            <a:fld id="{712DBAFD-0C82-426F-AC92-70E1DE0DF78C}" type="datetimeFigureOut">
              <a:rPr lang="zh-CN" altLang="en-US" smtClean="0"/>
              <a:t>2019/10/21</a:t>
            </a:fld>
            <a:endParaRPr lang="zh-CN" altLang="en-US"/>
          </a:p>
        </p:txBody>
      </p:sp>
      <p:sp>
        <p:nvSpPr>
          <p:cNvPr id="3" name="页脚占位符 2">
            <a:extLst>
              <a:ext uri="{FF2B5EF4-FFF2-40B4-BE49-F238E27FC236}">
                <a16:creationId xmlns:a16="http://schemas.microsoft.com/office/drawing/2014/main" id="{00C14EAE-0094-412C-A2CC-FA587BD3A3C3}"/>
              </a:ext>
            </a:extLst>
          </p:cNvPr>
          <p:cNvSpPr>
            <a:spLocks noGrp="1"/>
          </p:cNvSpPr>
          <p:nvPr>
            <p:ph type="ftr" sz="quarter" idx="11"/>
          </p:nvPr>
        </p:nvSpPr>
        <p:spPr/>
        <p:txBody>
          <a:bodyPr/>
          <a:lstStyle/>
          <a:p>
            <a:endParaRPr lang="zh-CN" altLang="en-US"/>
          </a:p>
        </p:txBody>
      </p:sp>
      <p:sp>
        <p:nvSpPr>
          <p:cNvPr id="4" name="灯片编号占位符 3">
            <a:extLst>
              <a:ext uri="{FF2B5EF4-FFF2-40B4-BE49-F238E27FC236}">
                <a16:creationId xmlns:a16="http://schemas.microsoft.com/office/drawing/2014/main" id="{8709B413-1F73-4439-A0A0-F30DDAEA3184}"/>
              </a:ext>
            </a:extLst>
          </p:cNvPr>
          <p:cNvSpPr>
            <a:spLocks noGrp="1"/>
          </p:cNvSpPr>
          <p:nvPr>
            <p:ph type="sldNum" sz="quarter" idx="12"/>
          </p:nvPr>
        </p:nvSpPr>
        <p:spPr/>
        <p:txBody>
          <a:bodyPr/>
          <a:lstStyle/>
          <a:p>
            <a:fld id="{C9C6FEF9-817C-458A-98AB-3191BF2B1B2E}" type="slidenum">
              <a:rPr lang="zh-CN" altLang="en-US" smtClean="0"/>
              <a:t>‹#›</a:t>
            </a:fld>
            <a:endParaRPr lang="zh-CN" altLang="en-US"/>
          </a:p>
        </p:txBody>
      </p:sp>
    </p:spTree>
    <p:extLst>
      <p:ext uri="{BB962C8B-B14F-4D97-AF65-F5344CB8AC3E}">
        <p14:creationId xmlns:p14="http://schemas.microsoft.com/office/powerpoint/2010/main" val="118533575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FAEFA8A8-ADF9-4838-B57B-812EE8F58ADB}"/>
              </a:ext>
            </a:extLst>
          </p:cNvPr>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a:extLst>
              <a:ext uri="{FF2B5EF4-FFF2-40B4-BE49-F238E27FC236}">
                <a16:creationId xmlns:a16="http://schemas.microsoft.com/office/drawing/2014/main" id="{FF6C74FD-C781-4B71-8ECF-D5F5268ABCED}"/>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文本占位符 3">
            <a:extLst>
              <a:ext uri="{FF2B5EF4-FFF2-40B4-BE49-F238E27FC236}">
                <a16:creationId xmlns:a16="http://schemas.microsoft.com/office/drawing/2014/main" id="{25913AD9-2529-4EC6-804A-E7320B213CD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a:extLst>
              <a:ext uri="{FF2B5EF4-FFF2-40B4-BE49-F238E27FC236}">
                <a16:creationId xmlns:a16="http://schemas.microsoft.com/office/drawing/2014/main" id="{30DC364B-D8E1-49A8-B7AC-56F2FA0D759B}"/>
              </a:ext>
            </a:extLst>
          </p:cNvPr>
          <p:cNvSpPr>
            <a:spLocks noGrp="1"/>
          </p:cNvSpPr>
          <p:nvPr>
            <p:ph type="dt" sz="half" idx="10"/>
          </p:nvPr>
        </p:nvSpPr>
        <p:spPr/>
        <p:txBody>
          <a:bodyPr/>
          <a:lstStyle/>
          <a:p>
            <a:fld id="{712DBAFD-0C82-426F-AC92-70E1DE0DF78C}" type="datetimeFigureOut">
              <a:rPr lang="zh-CN" altLang="en-US" smtClean="0"/>
              <a:t>2019/10/21</a:t>
            </a:fld>
            <a:endParaRPr lang="zh-CN" altLang="en-US"/>
          </a:p>
        </p:txBody>
      </p:sp>
      <p:sp>
        <p:nvSpPr>
          <p:cNvPr id="6" name="页脚占位符 5">
            <a:extLst>
              <a:ext uri="{FF2B5EF4-FFF2-40B4-BE49-F238E27FC236}">
                <a16:creationId xmlns:a16="http://schemas.microsoft.com/office/drawing/2014/main" id="{58B60DB3-3E85-4B79-A5C6-9B734A056E59}"/>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0143BB72-6541-460A-9909-7E79A2D39473}"/>
              </a:ext>
            </a:extLst>
          </p:cNvPr>
          <p:cNvSpPr>
            <a:spLocks noGrp="1"/>
          </p:cNvSpPr>
          <p:nvPr>
            <p:ph type="sldNum" sz="quarter" idx="12"/>
          </p:nvPr>
        </p:nvSpPr>
        <p:spPr/>
        <p:txBody>
          <a:bodyPr/>
          <a:lstStyle/>
          <a:p>
            <a:fld id="{C9C6FEF9-817C-458A-98AB-3191BF2B1B2E}" type="slidenum">
              <a:rPr lang="zh-CN" altLang="en-US" smtClean="0"/>
              <a:t>‹#›</a:t>
            </a:fld>
            <a:endParaRPr lang="zh-CN" altLang="en-US"/>
          </a:p>
        </p:txBody>
      </p:sp>
    </p:spTree>
    <p:extLst>
      <p:ext uri="{BB962C8B-B14F-4D97-AF65-F5344CB8AC3E}">
        <p14:creationId xmlns:p14="http://schemas.microsoft.com/office/powerpoint/2010/main" val="64642063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D39E6673-008C-40F5-8A33-499967EF8826}"/>
              </a:ext>
            </a:extLst>
          </p:cNvPr>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a:extLst>
              <a:ext uri="{FF2B5EF4-FFF2-40B4-BE49-F238E27FC236}">
                <a16:creationId xmlns:a16="http://schemas.microsoft.com/office/drawing/2014/main" id="{5B29A862-FBF1-4DE6-8846-63D88CD69BBB}"/>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a:extLst>
              <a:ext uri="{FF2B5EF4-FFF2-40B4-BE49-F238E27FC236}">
                <a16:creationId xmlns:a16="http://schemas.microsoft.com/office/drawing/2014/main" id="{2A08437F-A66C-4A7A-8A88-3B1DDD4BC71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a:extLst>
              <a:ext uri="{FF2B5EF4-FFF2-40B4-BE49-F238E27FC236}">
                <a16:creationId xmlns:a16="http://schemas.microsoft.com/office/drawing/2014/main" id="{A502C99A-B903-4248-9CE0-6A35DA7E5306}"/>
              </a:ext>
            </a:extLst>
          </p:cNvPr>
          <p:cNvSpPr>
            <a:spLocks noGrp="1"/>
          </p:cNvSpPr>
          <p:nvPr>
            <p:ph type="dt" sz="half" idx="10"/>
          </p:nvPr>
        </p:nvSpPr>
        <p:spPr/>
        <p:txBody>
          <a:bodyPr/>
          <a:lstStyle/>
          <a:p>
            <a:fld id="{712DBAFD-0C82-426F-AC92-70E1DE0DF78C}" type="datetimeFigureOut">
              <a:rPr lang="zh-CN" altLang="en-US" smtClean="0"/>
              <a:t>2019/10/21</a:t>
            </a:fld>
            <a:endParaRPr lang="zh-CN" altLang="en-US"/>
          </a:p>
        </p:txBody>
      </p:sp>
      <p:sp>
        <p:nvSpPr>
          <p:cNvPr id="6" name="页脚占位符 5">
            <a:extLst>
              <a:ext uri="{FF2B5EF4-FFF2-40B4-BE49-F238E27FC236}">
                <a16:creationId xmlns:a16="http://schemas.microsoft.com/office/drawing/2014/main" id="{DB3FC049-8D5C-46E1-9444-34DF91098B8A}"/>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D418B5F5-F0B2-4A88-840A-6457CA53B0D2}"/>
              </a:ext>
            </a:extLst>
          </p:cNvPr>
          <p:cNvSpPr>
            <a:spLocks noGrp="1"/>
          </p:cNvSpPr>
          <p:nvPr>
            <p:ph type="sldNum" sz="quarter" idx="12"/>
          </p:nvPr>
        </p:nvSpPr>
        <p:spPr/>
        <p:txBody>
          <a:bodyPr/>
          <a:lstStyle/>
          <a:p>
            <a:fld id="{C9C6FEF9-817C-458A-98AB-3191BF2B1B2E}" type="slidenum">
              <a:rPr lang="zh-CN" altLang="en-US" smtClean="0"/>
              <a:t>‹#›</a:t>
            </a:fld>
            <a:endParaRPr lang="zh-CN" altLang="en-US"/>
          </a:p>
        </p:txBody>
      </p:sp>
    </p:spTree>
    <p:extLst>
      <p:ext uri="{BB962C8B-B14F-4D97-AF65-F5344CB8AC3E}">
        <p14:creationId xmlns:p14="http://schemas.microsoft.com/office/powerpoint/2010/main" val="379341112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a:extLst>
              <a:ext uri="{FF2B5EF4-FFF2-40B4-BE49-F238E27FC236}">
                <a16:creationId xmlns:a16="http://schemas.microsoft.com/office/drawing/2014/main" id="{647A25E1-992A-4467-B12F-253F54FD0827}"/>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a:extLst>
              <a:ext uri="{FF2B5EF4-FFF2-40B4-BE49-F238E27FC236}">
                <a16:creationId xmlns:a16="http://schemas.microsoft.com/office/drawing/2014/main" id="{481868BD-1AE5-454C-8639-E239BE1557C0}"/>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55668ABB-87CE-4431-B59C-6219DE1D7CF8}"/>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12DBAFD-0C82-426F-AC92-70E1DE0DF78C}" type="datetimeFigureOut">
              <a:rPr lang="zh-CN" altLang="en-US" smtClean="0"/>
              <a:t>2019/10/21</a:t>
            </a:fld>
            <a:endParaRPr lang="zh-CN" altLang="en-US"/>
          </a:p>
        </p:txBody>
      </p:sp>
      <p:sp>
        <p:nvSpPr>
          <p:cNvPr id="5" name="页脚占位符 4">
            <a:extLst>
              <a:ext uri="{FF2B5EF4-FFF2-40B4-BE49-F238E27FC236}">
                <a16:creationId xmlns:a16="http://schemas.microsoft.com/office/drawing/2014/main" id="{B0732FEB-1DC1-4D3E-AE65-CD47EAD2427C}"/>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a:extLst>
              <a:ext uri="{FF2B5EF4-FFF2-40B4-BE49-F238E27FC236}">
                <a16:creationId xmlns:a16="http://schemas.microsoft.com/office/drawing/2014/main" id="{09B2E323-4008-447D-8C26-AE42E112B196}"/>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9C6FEF9-817C-458A-98AB-3191BF2B1B2E}" type="slidenum">
              <a:rPr lang="zh-CN" altLang="en-US" smtClean="0"/>
              <a:t>‹#›</a:t>
            </a:fld>
            <a:endParaRPr lang="zh-CN" altLang="en-US"/>
          </a:p>
        </p:txBody>
      </p:sp>
    </p:spTree>
    <p:extLst>
      <p:ext uri="{BB962C8B-B14F-4D97-AF65-F5344CB8AC3E}">
        <p14:creationId xmlns:p14="http://schemas.microsoft.com/office/powerpoint/2010/main" val="40111585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0.xml"/><Relationship Id="rId1" Type="http://schemas.openxmlformats.org/officeDocument/2006/relationships/slideLayout" Target="../slideLayouts/slideLayout2.xml"/><Relationship Id="rId4" Type="http://schemas.openxmlformats.org/officeDocument/2006/relationships/image" Target="../media/image12.png"/></Relationships>
</file>

<file path=ppt/slides/_rels/slide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1.xml"/><Relationship Id="rId1" Type="http://schemas.openxmlformats.org/officeDocument/2006/relationships/slideLayout" Target="../slideLayouts/slideLayout2.xml"/><Relationship Id="rId4" Type="http://schemas.openxmlformats.org/officeDocument/2006/relationships/image" Target="../media/image13.png"/></Relationships>
</file>

<file path=ppt/slides/_rels/slide1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3.xml"/><Relationship Id="rId1" Type="http://schemas.openxmlformats.org/officeDocument/2006/relationships/slideLayout" Target="../slideLayouts/slideLayout2.xml"/><Relationship Id="rId4" Type="http://schemas.openxmlformats.org/officeDocument/2006/relationships/image" Target="../media/image14.png"/></Relationships>
</file>

<file path=ppt/slides/_rels/slide1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4.xml"/><Relationship Id="rId1" Type="http://schemas.openxmlformats.org/officeDocument/2006/relationships/slideLayout" Target="../slideLayouts/slideLayout2.xml"/><Relationship Id="rId4" Type="http://schemas.openxmlformats.org/officeDocument/2006/relationships/image" Target="../media/image15.png"/></Relationships>
</file>

<file path=ppt/slides/_rels/slide1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5.xml"/><Relationship Id="rId1" Type="http://schemas.openxmlformats.org/officeDocument/2006/relationships/slideLayout" Target="../slideLayouts/slideLayout2.xml"/><Relationship Id="rId4" Type="http://schemas.openxmlformats.org/officeDocument/2006/relationships/image" Target="../media/image16.emf"/></Relationships>
</file>

<file path=ppt/slides/_rels/slide1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6.xml"/><Relationship Id="rId1" Type="http://schemas.openxmlformats.org/officeDocument/2006/relationships/slideLayout" Target="../slideLayouts/slideLayout2.xml"/><Relationship Id="rId5" Type="http://schemas.openxmlformats.org/officeDocument/2006/relationships/image" Target="../media/image18.png"/><Relationship Id="rId4" Type="http://schemas.openxmlformats.org/officeDocument/2006/relationships/image" Target="../media/image17.emf"/></Relationships>
</file>

<file path=ppt/slides/_rels/slide1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7.xml"/><Relationship Id="rId1" Type="http://schemas.openxmlformats.org/officeDocument/2006/relationships/slideLayout" Target="../slideLayouts/slideLayout2.xml"/><Relationship Id="rId4" Type="http://schemas.openxmlformats.org/officeDocument/2006/relationships/image" Target="../media/image18.png"/></Relationships>
</file>

<file path=ppt/slides/_rels/slide1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8.xml"/><Relationship Id="rId1" Type="http://schemas.openxmlformats.org/officeDocument/2006/relationships/slideLayout" Target="../slideLayouts/slideLayout2.xml"/><Relationship Id="rId4" Type="http://schemas.openxmlformats.org/officeDocument/2006/relationships/image" Target="../media/image19.png"/></Relationships>
</file>

<file path=ppt/slides/_rels/slide1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9.xml"/><Relationship Id="rId1" Type="http://schemas.openxmlformats.org/officeDocument/2006/relationships/slideLayout" Target="../slideLayouts/slideLayout2.xml"/><Relationship Id="rId4" Type="http://schemas.openxmlformats.org/officeDocument/2006/relationships/image" Target="../media/image12.png"/></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0.xml"/><Relationship Id="rId1" Type="http://schemas.openxmlformats.org/officeDocument/2006/relationships/slideLayout" Target="../slideLayouts/slideLayout2.xml"/><Relationship Id="rId4" Type="http://schemas.openxmlformats.org/officeDocument/2006/relationships/image" Target="../media/image20.png"/></Relationships>
</file>

<file path=ppt/slides/_rels/slide2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1.xml"/><Relationship Id="rId1" Type="http://schemas.openxmlformats.org/officeDocument/2006/relationships/slideLayout" Target="../slideLayouts/slideLayout2.xml"/><Relationship Id="rId5" Type="http://schemas.openxmlformats.org/officeDocument/2006/relationships/image" Target="../media/image22.png"/><Relationship Id="rId4" Type="http://schemas.openxmlformats.org/officeDocument/2006/relationships/image" Target="../media/image21.emf"/></Relationships>
</file>

<file path=ppt/slides/_rels/slide22.xml.rels><?xml version="1.0" encoding="UTF-8" standalone="yes"?>
<Relationships xmlns="http://schemas.openxmlformats.org/package/2006/relationships"><Relationship Id="rId3" Type="http://schemas.openxmlformats.org/officeDocument/2006/relationships/image" Target="../media/image1.png"/><Relationship Id="rId7" Type="http://schemas.openxmlformats.org/officeDocument/2006/relationships/image" Target="../media/image25.png"/><Relationship Id="rId2" Type="http://schemas.openxmlformats.org/officeDocument/2006/relationships/notesSlide" Target="../notesSlides/notesSlide22.xml"/><Relationship Id="rId1" Type="http://schemas.openxmlformats.org/officeDocument/2006/relationships/slideLayout" Target="../slideLayouts/slideLayout2.xml"/><Relationship Id="rId6" Type="http://schemas.openxmlformats.org/officeDocument/2006/relationships/image" Target="../media/image24.png"/><Relationship Id="rId5" Type="http://schemas.openxmlformats.org/officeDocument/2006/relationships/image" Target="../media/image23.png"/><Relationship Id="rId4" Type="http://schemas.openxmlformats.org/officeDocument/2006/relationships/image" Target="../media/image21.emf"/></Relationships>
</file>

<file path=ppt/slides/_rels/slide2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3.xml"/><Relationship Id="rId1" Type="http://schemas.openxmlformats.org/officeDocument/2006/relationships/slideLayout" Target="../slideLayouts/slideLayout2.xml"/><Relationship Id="rId4" Type="http://schemas.openxmlformats.org/officeDocument/2006/relationships/image" Target="../media/image26.png"/></Relationships>
</file>

<file path=ppt/slides/_rels/slide2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4.xml"/><Relationship Id="rId1" Type="http://schemas.openxmlformats.org/officeDocument/2006/relationships/slideLayout" Target="../slideLayouts/slideLayout2.xml"/><Relationship Id="rId4" Type="http://schemas.openxmlformats.org/officeDocument/2006/relationships/image" Target="../media/image27.png"/></Relationships>
</file>

<file path=ppt/slides/_rels/slide2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5.xml"/><Relationship Id="rId1" Type="http://schemas.openxmlformats.org/officeDocument/2006/relationships/slideLayout" Target="../slideLayouts/slideLayout2.xml"/><Relationship Id="rId4" Type="http://schemas.openxmlformats.org/officeDocument/2006/relationships/image" Target="../media/image28.png"/></Relationships>
</file>

<file path=ppt/slides/_rels/slide2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6.xml"/><Relationship Id="rId1" Type="http://schemas.openxmlformats.org/officeDocument/2006/relationships/slideLayout" Target="../slideLayouts/slideLayout2.xml"/><Relationship Id="rId4" Type="http://schemas.openxmlformats.org/officeDocument/2006/relationships/image" Target="../media/image28.png"/></Relationships>
</file>

<file path=ppt/slides/_rels/slide2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7.xml"/><Relationship Id="rId1" Type="http://schemas.openxmlformats.org/officeDocument/2006/relationships/slideLayout" Target="../slideLayouts/slideLayout2.xml"/><Relationship Id="rId4" Type="http://schemas.openxmlformats.org/officeDocument/2006/relationships/image" Target="../media/image29.png"/></Relationships>
</file>

<file path=ppt/slides/_rels/slide2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8.xml"/><Relationship Id="rId1" Type="http://schemas.openxmlformats.org/officeDocument/2006/relationships/slideLayout" Target="../slideLayouts/slideLayout2.xml"/><Relationship Id="rId4" Type="http://schemas.openxmlformats.org/officeDocument/2006/relationships/image" Target="../media/image30.png"/></Relationships>
</file>

<file path=ppt/slides/_rels/slide2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9.xml"/><Relationship Id="rId1" Type="http://schemas.openxmlformats.org/officeDocument/2006/relationships/slideLayout" Target="../slideLayouts/slideLayout2.xml"/><Relationship Id="rId4" Type="http://schemas.openxmlformats.org/officeDocument/2006/relationships/image" Target="../media/image31.emf"/></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2.jpeg"/></Relationships>
</file>

<file path=ppt/slides/_rels/slide3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0.xml"/><Relationship Id="rId1" Type="http://schemas.openxmlformats.org/officeDocument/2006/relationships/slideLayout" Target="../slideLayouts/slideLayout2.xml"/><Relationship Id="rId4" Type="http://schemas.openxmlformats.org/officeDocument/2006/relationships/image" Target="../media/image32.png"/></Relationships>
</file>

<file path=ppt/slides/_rels/slide3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1.xml"/><Relationship Id="rId1" Type="http://schemas.openxmlformats.org/officeDocument/2006/relationships/slideLayout" Target="../slideLayouts/slideLayout2.xml"/><Relationship Id="rId4" Type="http://schemas.openxmlformats.org/officeDocument/2006/relationships/image" Target="../media/image33.png"/></Relationships>
</file>

<file path=ppt/slides/_rels/slide3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2.xml"/><Relationship Id="rId1" Type="http://schemas.openxmlformats.org/officeDocument/2006/relationships/slideLayout" Target="../slideLayouts/slideLayout2.xml"/><Relationship Id="rId4" Type="http://schemas.openxmlformats.org/officeDocument/2006/relationships/image" Target="../media/image34.png"/></Relationships>
</file>

<file path=ppt/slides/_rels/slide3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4.xml"/><Relationship Id="rId1" Type="http://schemas.openxmlformats.org/officeDocument/2006/relationships/slideLayout" Target="../slideLayouts/slideLayout2.xml"/><Relationship Id="rId4" Type="http://schemas.openxmlformats.org/officeDocument/2006/relationships/image" Target="../media/image35.png"/></Relationships>
</file>

<file path=ppt/slides/_rels/slide3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2.xml"/><Relationship Id="rId6" Type="http://schemas.openxmlformats.org/officeDocument/2006/relationships/image" Target="../media/image5.jpeg"/><Relationship Id="rId5" Type="http://schemas.openxmlformats.org/officeDocument/2006/relationships/image" Target="../media/image4.png"/><Relationship Id="rId4" Type="http://schemas.openxmlformats.org/officeDocument/2006/relationships/image" Target="../media/image3.png"/></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2.xml"/><Relationship Id="rId6" Type="http://schemas.openxmlformats.org/officeDocument/2006/relationships/image" Target="../media/image8.png"/><Relationship Id="rId5" Type="http://schemas.openxmlformats.org/officeDocument/2006/relationships/image" Target="../media/image7.jpeg"/><Relationship Id="rId4" Type="http://schemas.openxmlformats.org/officeDocument/2006/relationships/image" Target="../media/image6.jpeg"/></Relationships>
</file>

<file path=ppt/slides/_rels/slide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9.png"/></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9.png"/></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image" Target="../media/image10.png"/></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image" Target="../media/image11.em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p:cNvSpPr/>
          <p:nvPr/>
        </p:nvSpPr>
        <p:spPr>
          <a:xfrm>
            <a:off x="1524000" y="2036094"/>
            <a:ext cx="9144002" cy="1482961"/>
          </a:xfrm>
          <a:prstGeom prst="rect">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350" dirty="0"/>
              <a:t> </a:t>
            </a:r>
            <a:endParaRPr lang="zh-CN" altLang="en-US" sz="1350" dirty="0"/>
          </a:p>
        </p:txBody>
      </p:sp>
      <p:pic>
        <p:nvPicPr>
          <p:cNvPr id="13" name="图片 12"/>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976424" y="486281"/>
            <a:ext cx="1020819" cy="1020819"/>
          </a:xfrm>
          <a:prstGeom prst="rect">
            <a:avLst/>
          </a:prstGeom>
        </p:spPr>
      </p:pic>
      <p:sp>
        <p:nvSpPr>
          <p:cNvPr id="14" name="TextBox 13"/>
          <p:cNvSpPr txBox="1"/>
          <p:nvPr/>
        </p:nvSpPr>
        <p:spPr>
          <a:xfrm>
            <a:off x="3061898" y="688913"/>
            <a:ext cx="2045813" cy="615553"/>
          </a:xfrm>
          <a:prstGeom prst="rect">
            <a:avLst/>
          </a:prstGeom>
          <a:noFill/>
        </p:spPr>
        <p:txBody>
          <a:bodyPr wrap="square">
            <a:spAutoFit/>
          </a:bodyPr>
          <a:lstStyle/>
          <a:p>
            <a:pPr>
              <a:defRPr/>
            </a:pPr>
            <a:r>
              <a:rPr lang="zh-CN" altLang="en-US" sz="2000" b="1" spc="150" dirty="0">
                <a:solidFill>
                  <a:prstClr val="black">
                    <a:lumMod val="75000"/>
                    <a:lumOff val="25000"/>
                  </a:prstClr>
                </a:solidFill>
                <a:latin typeface="黑体" panose="02010609060101010101" pitchFamily="49" charset="-122"/>
                <a:ea typeface="黑体" panose="02010609060101010101" pitchFamily="49" charset="-122"/>
              </a:rPr>
              <a:t> 东南大学</a:t>
            </a:r>
            <a:r>
              <a:rPr lang="en-US" altLang="zh-CN" sz="1400" spc="-38" dirty="0">
                <a:solidFill>
                  <a:prstClr val="black">
                    <a:lumMod val="75000"/>
                    <a:lumOff val="25000"/>
                  </a:prstClr>
                </a:solidFill>
                <a:latin typeface="Arial" panose="020B0604020202020204" pitchFamily="34" charset="0"/>
                <a:ea typeface="微软雅黑" pitchFamily="34" charset="-122"/>
                <a:cs typeface="Arial" panose="020B0604020202020204" pitchFamily="34" charset="0"/>
              </a:rPr>
              <a:t>Southeast University</a:t>
            </a:r>
            <a:endParaRPr lang="zh-CN" altLang="en-US" sz="1400" spc="-38" dirty="0">
              <a:solidFill>
                <a:prstClr val="black">
                  <a:lumMod val="75000"/>
                  <a:lumOff val="25000"/>
                </a:prstClr>
              </a:solidFill>
              <a:latin typeface="Arial" panose="020B0604020202020204" pitchFamily="34" charset="0"/>
              <a:ea typeface="微软雅黑" pitchFamily="34" charset="-122"/>
              <a:cs typeface="Arial" panose="020B0604020202020204" pitchFamily="34" charset="0"/>
            </a:endParaRPr>
          </a:p>
        </p:txBody>
      </p:sp>
      <p:sp>
        <p:nvSpPr>
          <p:cNvPr id="23" name="TextBox 22"/>
          <p:cNvSpPr txBox="1"/>
          <p:nvPr/>
        </p:nvSpPr>
        <p:spPr>
          <a:xfrm>
            <a:off x="1707154" y="2238965"/>
            <a:ext cx="8777692" cy="1077218"/>
          </a:xfrm>
          <a:prstGeom prst="rect">
            <a:avLst/>
          </a:prstGeom>
          <a:noFill/>
        </p:spPr>
        <p:txBody>
          <a:bodyPr wrap="square">
            <a:spAutoFit/>
          </a:bodyPr>
          <a:lstStyle/>
          <a:p>
            <a:pPr algn="ctr">
              <a:defRPr/>
            </a:pPr>
            <a:r>
              <a:rPr lang="en-US" altLang="zh-CN" sz="3200" dirty="0">
                <a:solidFill>
                  <a:schemeClr val="bg1"/>
                </a:solidFill>
                <a:latin typeface="微软雅黑" panose="020B0503020204020204" pitchFamily="34" charset="-122"/>
                <a:ea typeface="微软雅黑" panose="020B0503020204020204" pitchFamily="34" charset="-122"/>
              </a:rPr>
              <a:t>PipeDream: Generalized Pipeline Parallelism </a:t>
            </a:r>
          </a:p>
          <a:p>
            <a:pPr algn="ctr">
              <a:defRPr/>
            </a:pPr>
            <a:r>
              <a:rPr lang="en-US" altLang="zh-CN" sz="3200" dirty="0">
                <a:solidFill>
                  <a:schemeClr val="bg1"/>
                </a:solidFill>
                <a:latin typeface="微软雅黑" panose="020B0503020204020204" pitchFamily="34" charset="-122"/>
                <a:ea typeface="微软雅黑" panose="020B0503020204020204" pitchFamily="34" charset="-122"/>
              </a:rPr>
              <a:t>for DNN Training</a:t>
            </a:r>
            <a:endParaRPr lang="zh-CN" altLang="en-US" sz="4000" dirty="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cs typeface="Arial" panose="020B0604020202020204" pitchFamily="34" charset="0"/>
            </a:endParaRPr>
          </a:p>
        </p:txBody>
      </p:sp>
      <p:sp>
        <p:nvSpPr>
          <p:cNvPr id="31" name="TextBox 30"/>
          <p:cNvSpPr txBox="1"/>
          <p:nvPr/>
        </p:nvSpPr>
        <p:spPr bwMode="auto">
          <a:xfrm>
            <a:off x="5539597" y="5087167"/>
            <a:ext cx="1112805" cy="461665"/>
          </a:xfrm>
          <a:prstGeom prst="rect">
            <a:avLst/>
          </a:prstGeom>
          <a:noFill/>
        </p:spPr>
        <p:txBody>
          <a:bodyPr wrap="none">
            <a:spAutoFit/>
          </a:bodyPr>
          <a:lstStyle/>
          <a:p>
            <a:pPr>
              <a:defRPr/>
            </a:pPr>
            <a:r>
              <a:rPr lang="zh-CN" altLang="en-US" sz="2400" b="1" dirty="0">
                <a:latin typeface="黑体" panose="02010609060101010101" pitchFamily="49" charset="-122"/>
                <a:ea typeface="黑体" panose="02010609060101010101" pitchFamily="49" charset="-122"/>
              </a:rPr>
              <a:t>李剑歌</a:t>
            </a:r>
          </a:p>
        </p:txBody>
      </p:sp>
      <p:sp>
        <p:nvSpPr>
          <p:cNvPr id="2" name="文本框 1"/>
          <p:cNvSpPr txBox="1"/>
          <p:nvPr/>
        </p:nvSpPr>
        <p:spPr>
          <a:xfrm>
            <a:off x="5258035" y="5559983"/>
            <a:ext cx="1787438" cy="461665"/>
          </a:xfrm>
          <a:prstGeom prst="rect">
            <a:avLst/>
          </a:prstGeom>
          <a:noFill/>
        </p:spPr>
        <p:txBody>
          <a:bodyPr wrap="square" rtlCol="0">
            <a:spAutoFit/>
          </a:bodyPr>
          <a:lstStyle/>
          <a:p>
            <a:r>
              <a:rPr lang="en-US" altLang="zh-CN" sz="2400" dirty="0">
                <a:latin typeface="Arial" panose="020B0604020202020204" pitchFamily="34" charset="0"/>
                <a:cs typeface="Arial" panose="020B0604020202020204" pitchFamily="34" charset="0"/>
              </a:rPr>
              <a:t>2019.10.21</a:t>
            </a:r>
            <a:endParaRPr lang="zh-CN" altLang="en-US" sz="2400" dirty="0">
              <a:latin typeface="Arial" panose="020B0604020202020204" pitchFamily="34" charset="0"/>
              <a:cs typeface="Arial" panose="020B0604020202020204" pitchFamily="34" charset="0"/>
            </a:endParaRPr>
          </a:p>
        </p:txBody>
      </p:sp>
      <p:sp>
        <p:nvSpPr>
          <p:cNvPr id="3" name="矩形 2">
            <a:extLst>
              <a:ext uri="{FF2B5EF4-FFF2-40B4-BE49-F238E27FC236}">
                <a16:creationId xmlns:a16="http://schemas.microsoft.com/office/drawing/2014/main" id="{39693E89-06F0-47FF-8017-CA4C8075EC42}"/>
              </a:ext>
            </a:extLst>
          </p:cNvPr>
          <p:cNvSpPr/>
          <p:nvPr/>
        </p:nvSpPr>
        <p:spPr>
          <a:xfrm>
            <a:off x="2745403" y="3647939"/>
            <a:ext cx="6701194" cy="400110"/>
          </a:xfrm>
          <a:prstGeom prst="rect">
            <a:avLst/>
          </a:prstGeom>
        </p:spPr>
        <p:txBody>
          <a:bodyPr wrap="square">
            <a:spAutoFit/>
          </a:bodyPr>
          <a:lstStyle/>
          <a:p>
            <a:pPr algn="ctr"/>
            <a:r>
              <a:rPr lang="en-US" altLang="zh-CN" sz="2000" dirty="0">
                <a:latin typeface="LinBiolinumT"/>
              </a:rPr>
              <a:t>SOSP ’19, October 27–30, 2019, Huntsville, ON, Canada</a:t>
            </a:r>
            <a:endParaRPr lang="zh-CN" altLang="en-US" sz="2000" dirty="0"/>
          </a:p>
        </p:txBody>
      </p:sp>
    </p:spTree>
    <p:extLst>
      <p:ext uri="{BB962C8B-B14F-4D97-AF65-F5344CB8AC3E}">
        <p14:creationId xmlns:p14="http://schemas.microsoft.com/office/powerpoint/2010/main" val="350282825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p:cNvSpPr/>
          <p:nvPr/>
        </p:nvSpPr>
        <p:spPr>
          <a:xfrm>
            <a:off x="1524000" y="1"/>
            <a:ext cx="9144574" cy="895927"/>
          </a:xfrm>
          <a:prstGeom prst="rect">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pic>
        <p:nvPicPr>
          <p:cNvPr id="6" name="图片 5"/>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725893" y="115413"/>
            <a:ext cx="674253" cy="674253"/>
          </a:xfrm>
          <a:prstGeom prst="rect">
            <a:avLst/>
          </a:prstGeom>
        </p:spPr>
      </p:pic>
      <p:cxnSp>
        <p:nvCxnSpPr>
          <p:cNvPr id="7" name="直接连接符 19"/>
          <p:cNvCxnSpPr>
            <a:cxnSpLocks/>
          </p:cNvCxnSpPr>
          <p:nvPr/>
        </p:nvCxnSpPr>
        <p:spPr bwMode="auto">
          <a:xfrm flipH="1">
            <a:off x="1964028" y="-25400"/>
            <a:ext cx="1587" cy="841375"/>
          </a:xfrm>
          <a:prstGeom prst="line">
            <a:avLst/>
          </a:prstGeom>
          <a:noFill/>
          <a:ln w="28575" algn="ctr">
            <a:solidFill>
              <a:schemeClr val="bg2"/>
            </a:solidFill>
            <a:round/>
            <a:headEnd/>
            <a:tailEnd/>
          </a:ln>
          <a:extLst>
            <a:ext uri="{909E8E84-426E-40DD-AFC4-6F175D3DCCD1}">
              <a14:hiddenFill xmlns:a14="http://schemas.microsoft.com/office/drawing/2010/main">
                <a:noFill/>
              </a14:hiddenFill>
            </a:ext>
          </a:extLst>
        </p:spPr>
      </p:cxnSp>
      <p:cxnSp>
        <p:nvCxnSpPr>
          <p:cNvPr id="8" name="直接连接符 20"/>
          <p:cNvCxnSpPr>
            <a:cxnSpLocks/>
          </p:cNvCxnSpPr>
          <p:nvPr/>
        </p:nvCxnSpPr>
        <p:spPr bwMode="auto">
          <a:xfrm flipH="1">
            <a:off x="2035175" y="-26988"/>
            <a:ext cx="1588" cy="554038"/>
          </a:xfrm>
          <a:prstGeom prst="line">
            <a:avLst/>
          </a:prstGeom>
          <a:noFill/>
          <a:ln w="28575" algn="ctr">
            <a:solidFill>
              <a:schemeClr val="bg2"/>
            </a:solidFill>
            <a:round/>
            <a:headEnd/>
            <a:tailEnd/>
          </a:ln>
          <a:extLst>
            <a:ext uri="{909E8E84-426E-40DD-AFC4-6F175D3DCCD1}">
              <a14:hiddenFill xmlns:a14="http://schemas.microsoft.com/office/drawing/2010/main">
                <a:noFill/>
              </a14:hiddenFill>
            </a:ext>
          </a:extLst>
        </p:spPr>
      </p:cxnSp>
      <p:cxnSp>
        <p:nvCxnSpPr>
          <p:cNvPr id="9" name="直接连接符 30"/>
          <p:cNvCxnSpPr>
            <a:cxnSpLocks/>
          </p:cNvCxnSpPr>
          <p:nvPr/>
        </p:nvCxnSpPr>
        <p:spPr bwMode="auto">
          <a:xfrm>
            <a:off x="2109499" y="-26988"/>
            <a:ext cx="0" cy="298451"/>
          </a:xfrm>
          <a:prstGeom prst="line">
            <a:avLst/>
          </a:prstGeom>
          <a:noFill/>
          <a:ln w="28575" algn="ctr">
            <a:solidFill>
              <a:schemeClr val="bg2"/>
            </a:solidFill>
            <a:round/>
            <a:headEnd/>
            <a:tailEnd/>
          </a:ln>
          <a:extLst>
            <a:ext uri="{909E8E84-426E-40DD-AFC4-6F175D3DCCD1}">
              <a14:hiddenFill xmlns:a14="http://schemas.microsoft.com/office/drawing/2010/main">
                <a:noFill/>
              </a14:hiddenFill>
            </a:ext>
          </a:extLst>
        </p:spPr>
      </p:cxnSp>
      <p:sp>
        <p:nvSpPr>
          <p:cNvPr id="10" name="文本框 9"/>
          <p:cNvSpPr txBox="1"/>
          <p:nvPr/>
        </p:nvSpPr>
        <p:spPr>
          <a:xfrm>
            <a:off x="2405641" y="72122"/>
            <a:ext cx="2773680" cy="646331"/>
          </a:xfrm>
          <a:prstGeom prst="rect">
            <a:avLst/>
          </a:prstGeom>
          <a:noFill/>
        </p:spPr>
        <p:txBody>
          <a:bodyPr wrap="square" rtlCol="0">
            <a:spAutoFit/>
          </a:bodyPr>
          <a:lstStyle/>
          <a:p>
            <a:r>
              <a:rPr lang="zh-CN" altLang="en-US" sz="3600" dirty="0">
                <a:solidFill>
                  <a:schemeClr val="bg1"/>
                </a:solidFill>
                <a:latin typeface="黑体" panose="02010609060101010101" pitchFamily="49" charset="-122"/>
                <a:ea typeface="黑体" panose="02010609060101010101" pitchFamily="49" charset="-122"/>
              </a:rPr>
              <a:t>研究目标</a:t>
            </a:r>
            <a:endParaRPr lang="zh-CN" altLang="en-US" sz="3200" dirty="0">
              <a:solidFill>
                <a:schemeClr val="bg1"/>
              </a:solidFill>
              <a:latin typeface="黑体" panose="02010609060101010101" pitchFamily="49" charset="-122"/>
              <a:ea typeface="黑体" panose="02010609060101010101" pitchFamily="49" charset="-122"/>
            </a:endParaRPr>
          </a:p>
        </p:txBody>
      </p:sp>
      <p:sp>
        <p:nvSpPr>
          <p:cNvPr id="2" name="文本框 1"/>
          <p:cNvSpPr txBox="1"/>
          <p:nvPr/>
        </p:nvSpPr>
        <p:spPr>
          <a:xfrm>
            <a:off x="2253242" y="1303403"/>
            <a:ext cx="7215879" cy="492443"/>
          </a:xfrm>
          <a:prstGeom prst="rect">
            <a:avLst/>
          </a:prstGeom>
          <a:noFill/>
        </p:spPr>
        <p:txBody>
          <a:bodyPr wrap="square" rtlCol="0">
            <a:spAutoFit/>
          </a:bodyPr>
          <a:lstStyle/>
          <a:p>
            <a:pPr marL="285750" indent="-285750">
              <a:buFont typeface="Wingdings" panose="05000000000000000000" pitchFamily="2" charset="2"/>
              <a:buChar char="n"/>
            </a:pPr>
            <a:r>
              <a:rPr lang="en-US" altLang="zh-CN" sz="2600" dirty="0">
                <a:latin typeface="黑体" panose="02010609060101010101" pitchFamily="49" charset="-122"/>
                <a:ea typeface="黑体" panose="02010609060101010101" pitchFamily="49" charset="-122"/>
              </a:rPr>
              <a:t>PipeDream </a:t>
            </a:r>
            <a:r>
              <a:rPr lang="zh-CN" altLang="en-US" sz="2600" dirty="0">
                <a:latin typeface="黑体" panose="02010609060101010101" pitchFamily="49" charset="-122"/>
                <a:ea typeface="黑体" panose="02010609060101010101" pitchFamily="49" charset="-122"/>
              </a:rPr>
              <a:t>提高模型并行效率</a:t>
            </a:r>
          </a:p>
        </p:txBody>
      </p:sp>
      <p:pic>
        <p:nvPicPr>
          <p:cNvPr id="3" name="图片 2">
            <a:extLst>
              <a:ext uri="{FF2B5EF4-FFF2-40B4-BE49-F238E27FC236}">
                <a16:creationId xmlns:a16="http://schemas.microsoft.com/office/drawing/2014/main" id="{587C53F5-0D36-4EE1-A451-E625240D1C1B}"/>
              </a:ext>
            </a:extLst>
          </p:cNvPr>
          <p:cNvPicPr>
            <a:picLocks noChangeAspect="1"/>
          </p:cNvPicPr>
          <p:nvPr/>
        </p:nvPicPr>
        <p:blipFill>
          <a:blip r:embed="rId4"/>
          <a:stretch>
            <a:fillRect/>
          </a:stretch>
        </p:blipFill>
        <p:spPr>
          <a:xfrm>
            <a:off x="1336971" y="2341048"/>
            <a:ext cx="6634949" cy="2936630"/>
          </a:xfrm>
          <a:prstGeom prst="rect">
            <a:avLst/>
          </a:prstGeom>
        </p:spPr>
      </p:pic>
      <p:sp>
        <p:nvSpPr>
          <p:cNvPr id="4" name="文本框 3">
            <a:extLst>
              <a:ext uri="{FF2B5EF4-FFF2-40B4-BE49-F238E27FC236}">
                <a16:creationId xmlns:a16="http://schemas.microsoft.com/office/drawing/2014/main" id="{07658377-EB2D-4B1C-8FA6-6896CFFB9B20}"/>
              </a:ext>
            </a:extLst>
          </p:cNvPr>
          <p:cNvSpPr txBox="1"/>
          <p:nvPr/>
        </p:nvSpPr>
        <p:spPr>
          <a:xfrm>
            <a:off x="8149213" y="2723103"/>
            <a:ext cx="3416440" cy="2308324"/>
          </a:xfrm>
          <a:prstGeom prst="rect">
            <a:avLst/>
          </a:prstGeom>
          <a:noFill/>
        </p:spPr>
        <p:txBody>
          <a:bodyPr wrap="square" rtlCol="0">
            <a:spAutoFit/>
          </a:bodyPr>
          <a:lstStyle/>
          <a:p>
            <a:pPr marL="285750" indent="-285750">
              <a:buFont typeface="Wingdings" panose="05000000000000000000" pitchFamily="2" charset="2"/>
              <a:buChar char="l"/>
            </a:pPr>
            <a:r>
              <a:rPr lang="zh-CN" altLang="en-US" dirty="0"/>
              <a:t>输入多个</a:t>
            </a:r>
            <a:r>
              <a:rPr lang="en-US" altLang="zh-CN" dirty="0"/>
              <a:t>minibatch</a:t>
            </a:r>
            <a:r>
              <a:rPr lang="zh-CN" altLang="en-US" dirty="0"/>
              <a:t>，最后一个阶段在完成正向传播后立刻进行反向传播</a:t>
            </a:r>
            <a:endParaRPr lang="en-US" altLang="zh-CN" dirty="0"/>
          </a:p>
          <a:p>
            <a:endParaRPr lang="en-US" altLang="zh-CN" dirty="0"/>
          </a:p>
          <a:p>
            <a:pPr marL="285750" indent="-285750">
              <a:buFont typeface="Wingdings" panose="05000000000000000000" pitchFamily="2" charset="2"/>
              <a:buChar char="l"/>
            </a:pPr>
            <a:r>
              <a:rPr lang="zh-CN" altLang="en-US" dirty="0"/>
              <a:t>完成反向传播后，每个阶段异步地将梯度发送到前一个阶段，同时开始下一个</a:t>
            </a:r>
            <a:r>
              <a:rPr lang="en-US" altLang="zh-CN" dirty="0"/>
              <a:t>minibatch</a:t>
            </a:r>
            <a:r>
              <a:rPr lang="zh-CN" altLang="en-US" dirty="0"/>
              <a:t>的计算</a:t>
            </a:r>
          </a:p>
        </p:txBody>
      </p:sp>
    </p:spTree>
    <p:extLst>
      <p:ext uri="{BB962C8B-B14F-4D97-AF65-F5344CB8AC3E}">
        <p14:creationId xmlns:p14="http://schemas.microsoft.com/office/powerpoint/2010/main" val="403342538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4"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p:cNvSpPr/>
          <p:nvPr/>
        </p:nvSpPr>
        <p:spPr>
          <a:xfrm>
            <a:off x="1524000" y="1"/>
            <a:ext cx="9144574" cy="895927"/>
          </a:xfrm>
          <a:prstGeom prst="rect">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pic>
        <p:nvPicPr>
          <p:cNvPr id="6" name="图片 5"/>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725893" y="115413"/>
            <a:ext cx="674253" cy="674253"/>
          </a:xfrm>
          <a:prstGeom prst="rect">
            <a:avLst/>
          </a:prstGeom>
        </p:spPr>
      </p:pic>
      <p:cxnSp>
        <p:nvCxnSpPr>
          <p:cNvPr id="7" name="直接连接符 19"/>
          <p:cNvCxnSpPr>
            <a:cxnSpLocks/>
          </p:cNvCxnSpPr>
          <p:nvPr/>
        </p:nvCxnSpPr>
        <p:spPr bwMode="auto">
          <a:xfrm flipH="1">
            <a:off x="1964028" y="-25400"/>
            <a:ext cx="1587" cy="841375"/>
          </a:xfrm>
          <a:prstGeom prst="line">
            <a:avLst/>
          </a:prstGeom>
          <a:noFill/>
          <a:ln w="28575" algn="ctr">
            <a:solidFill>
              <a:schemeClr val="bg2"/>
            </a:solidFill>
            <a:round/>
            <a:headEnd/>
            <a:tailEnd/>
          </a:ln>
          <a:extLst>
            <a:ext uri="{909E8E84-426E-40DD-AFC4-6F175D3DCCD1}">
              <a14:hiddenFill xmlns:a14="http://schemas.microsoft.com/office/drawing/2010/main">
                <a:noFill/>
              </a14:hiddenFill>
            </a:ext>
          </a:extLst>
        </p:spPr>
      </p:cxnSp>
      <p:cxnSp>
        <p:nvCxnSpPr>
          <p:cNvPr id="8" name="直接连接符 20"/>
          <p:cNvCxnSpPr>
            <a:cxnSpLocks/>
          </p:cNvCxnSpPr>
          <p:nvPr/>
        </p:nvCxnSpPr>
        <p:spPr bwMode="auto">
          <a:xfrm flipH="1">
            <a:off x="2035175" y="-26988"/>
            <a:ext cx="1588" cy="554038"/>
          </a:xfrm>
          <a:prstGeom prst="line">
            <a:avLst/>
          </a:prstGeom>
          <a:noFill/>
          <a:ln w="28575" algn="ctr">
            <a:solidFill>
              <a:schemeClr val="bg2"/>
            </a:solidFill>
            <a:round/>
            <a:headEnd/>
            <a:tailEnd/>
          </a:ln>
          <a:extLst>
            <a:ext uri="{909E8E84-426E-40DD-AFC4-6F175D3DCCD1}">
              <a14:hiddenFill xmlns:a14="http://schemas.microsoft.com/office/drawing/2010/main">
                <a:noFill/>
              </a14:hiddenFill>
            </a:ext>
          </a:extLst>
        </p:spPr>
      </p:cxnSp>
      <p:cxnSp>
        <p:nvCxnSpPr>
          <p:cNvPr id="9" name="直接连接符 30"/>
          <p:cNvCxnSpPr>
            <a:cxnSpLocks/>
          </p:cNvCxnSpPr>
          <p:nvPr/>
        </p:nvCxnSpPr>
        <p:spPr bwMode="auto">
          <a:xfrm>
            <a:off x="2109499" y="-26988"/>
            <a:ext cx="0" cy="298451"/>
          </a:xfrm>
          <a:prstGeom prst="line">
            <a:avLst/>
          </a:prstGeom>
          <a:noFill/>
          <a:ln w="28575" algn="ctr">
            <a:solidFill>
              <a:schemeClr val="bg2"/>
            </a:solidFill>
            <a:round/>
            <a:headEnd/>
            <a:tailEnd/>
          </a:ln>
          <a:extLst>
            <a:ext uri="{909E8E84-426E-40DD-AFC4-6F175D3DCCD1}">
              <a14:hiddenFill xmlns:a14="http://schemas.microsoft.com/office/drawing/2010/main">
                <a:noFill/>
              </a14:hiddenFill>
            </a:ext>
          </a:extLst>
        </p:spPr>
      </p:cxnSp>
      <p:sp>
        <p:nvSpPr>
          <p:cNvPr id="10" name="文本框 9"/>
          <p:cNvSpPr txBox="1"/>
          <p:nvPr/>
        </p:nvSpPr>
        <p:spPr>
          <a:xfrm>
            <a:off x="2405641" y="72122"/>
            <a:ext cx="2773680" cy="646331"/>
          </a:xfrm>
          <a:prstGeom prst="rect">
            <a:avLst/>
          </a:prstGeom>
          <a:noFill/>
        </p:spPr>
        <p:txBody>
          <a:bodyPr wrap="square" rtlCol="0">
            <a:spAutoFit/>
          </a:bodyPr>
          <a:lstStyle/>
          <a:p>
            <a:r>
              <a:rPr lang="zh-CN" altLang="en-US" sz="3600" dirty="0">
                <a:solidFill>
                  <a:schemeClr val="bg1"/>
                </a:solidFill>
                <a:latin typeface="黑体" panose="02010609060101010101" pitchFamily="49" charset="-122"/>
                <a:ea typeface="黑体" panose="02010609060101010101" pitchFamily="49" charset="-122"/>
              </a:rPr>
              <a:t>研究目标</a:t>
            </a:r>
            <a:endParaRPr lang="zh-CN" altLang="en-US" sz="3200" dirty="0">
              <a:solidFill>
                <a:schemeClr val="bg1"/>
              </a:solidFill>
              <a:latin typeface="黑体" panose="02010609060101010101" pitchFamily="49" charset="-122"/>
              <a:ea typeface="黑体" panose="02010609060101010101" pitchFamily="49" charset="-122"/>
            </a:endParaRPr>
          </a:p>
        </p:txBody>
      </p:sp>
      <p:sp>
        <p:nvSpPr>
          <p:cNvPr id="2" name="文本框 1"/>
          <p:cNvSpPr txBox="1"/>
          <p:nvPr/>
        </p:nvSpPr>
        <p:spPr>
          <a:xfrm>
            <a:off x="2253242" y="1303403"/>
            <a:ext cx="7215879" cy="492443"/>
          </a:xfrm>
          <a:prstGeom prst="rect">
            <a:avLst/>
          </a:prstGeom>
          <a:noFill/>
        </p:spPr>
        <p:txBody>
          <a:bodyPr wrap="square" rtlCol="0">
            <a:spAutoFit/>
          </a:bodyPr>
          <a:lstStyle/>
          <a:p>
            <a:pPr marL="285750" indent="-285750">
              <a:buFont typeface="Wingdings" panose="05000000000000000000" pitchFamily="2" charset="2"/>
              <a:buChar char="n"/>
            </a:pPr>
            <a:r>
              <a:rPr lang="en-US" altLang="zh-CN" sz="2600" dirty="0">
                <a:latin typeface="黑体" panose="02010609060101010101" pitchFamily="49" charset="-122"/>
                <a:ea typeface="黑体" panose="02010609060101010101" pitchFamily="49" charset="-122"/>
              </a:rPr>
              <a:t>PipeDream </a:t>
            </a:r>
            <a:r>
              <a:rPr lang="zh-CN" altLang="en-US" sz="2600" dirty="0">
                <a:latin typeface="黑体" panose="02010609060101010101" pitchFamily="49" charset="-122"/>
                <a:ea typeface="黑体" panose="02010609060101010101" pitchFamily="49" charset="-122"/>
              </a:rPr>
              <a:t>减少通信时间</a:t>
            </a:r>
          </a:p>
        </p:txBody>
      </p:sp>
      <p:pic>
        <p:nvPicPr>
          <p:cNvPr id="4" name="图片 3">
            <a:extLst>
              <a:ext uri="{FF2B5EF4-FFF2-40B4-BE49-F238E27FC236}">
                <a16:creationId xmlns:a16="http://schemas.microsoft.com/office/drawing/2014/main" id="{FED2ABB6-FE28-4655-9275-9B85C09C921A}"/>
              </a:ext>
            </a:extLst>
          </p:cNvPr>
          <p:cNvPicPr>
            <a:picLocks noChangeAspect="1"/>
          </p:cNvPicPr>
          <p:nvPr/>
        </p:nvPicPr>
        <p:blipFill rotWithShape="1">
          <a:blip r:embed="rId4"/>
          <a:srcRect b="18184"/>
          <a:stretch/>
        </p:blipFill>
        <p:spPr>
          <a:xfrm>
            <a:off x="2081427" y="1730641"/>
            <a:ext cx="4833731" cy="4210496"/>
          </a:xfrm>
          <a:prstGeom prst="rect">
            <a:avLst/>
          </a:prstGeom>
        </p:spPr>
      </p:pic>
      <p:sp>
        <p:nvSpPr>
          <p:cNvPr id="3" name="文本框 2">
            <a:extLst>
              <a:ext uri="{FF2B5EF4-FFF2-40B4-BE49-F238E27FC236}">
                <a16:creationId xmlns:a16="http://schemas.microsoft.com/office/drawing/2014/main" id="{A8CD7492-B996-439E-ACC2-C3FA3ABA85EC}"/>
              </a:ext>
            </a:extLst>
          </p:cNvPr>
          <p:cNvSpPr txBox="1"/>
          <p:nvPr/>
        </p:nvSpPr>
        <p:spPr>
          <a:xfrm>
            <a:off x="6702250" y="3383028"/>
            <a:ext cx="3888712" cy="646331"/>
          </a:xfrm>
          <a:prstGeom prst="rect">
            <a:avLst/>
          </a:prstGeom>
          <a:noFill/>
        </p:spPr>
        <p:txBody>
          <a:bodyPr wrap="square" rtlCol="0">
            <a:spAutoFit/>
          </a:bodyPr>
          <a:lstStyle/>
          <a:p>
            <a:pPr marL="285750" indent="-285750">
              <a:buFont typeface="Wingdings" panose="05000000000000000000" pitchFamily="2" charset="2"/>
              <a:buChar char="l"/>
            </a:pPr>
            <a:r>
              <a:rPr lang="zh-CN" altLang="en-US" dirty="0"/>
              <a:t>异步通信使得计算和通信在时间上大量重叠，提升硬件有效性</a:t>
            </a:r>
          </a:p>
        </p:txBody>
      </p:sp>
    </p:spTree>
    <p:extLst>
      <p:ext uri="{BB962C8B-B14F-4D97-AF65-F5344CB8AC3E}">
        <p14:creationId xmlns:p14="http://schemas.microsoft.com/office/powerpoint/2010/main" val="273371599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 name="矩形 40"/>
          <p:cNvSpPr/>
          <p:nvPr/>
        </p:nvSpPr>
        <p:spPr>
          <a:xfrm>
            <a:off x="1524000" y="1"/>
            <a:ext cx="9144574" cy="895927"/>
          </a:xfrm>
          <a:prstGeom prst="rect">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grpSp>
        <p:nvGrpSpPr>
          <p:cNvPr id="43" name="组合 42"/>
          <p:cNvGrpSpPr/>
          <p:nvPr/>
        </p:nvGrpSpPr>
        <p:grpSpPr>
          <a:xfrm>
            <a:off x="3346052" y="2070505"/>
            <a:ext cx="5842553" cy="718078"/>
            <a:chOff x="1098018" y="1340446"/>
            <a:chExt cx="7088365" cy="737210"/>
          </a:xfrm>
        </p:grpSpPr>
        <p:sp>
          <p:nvSpPr>
            <p:cNvPr id="44" name="任意多边形 43"/>
            <p:cNvSpPr/>
            <p:nvPr/>
          </p:nvSpPr>
          <p:spPr>
            <a:xfrm>
              <a:off x="2699791" y="1414168"/>
              <a:ext cx="5486592" cy="589768"/>
            </a:xfrm>
            <a:custGeom>
              <a:avLst/>
              <a:gdLst>
                <a:gd name="connsiteX0" fmla="*/ 98297 w 589768"/>
                <a:gd name="connsiteY0" fmla="*/ 0 h 5346192"/>
                <a:gd name="connsiteX1" fmla="*/ 491471 w 589768"/>
                <a:gd name="connsiteY1" fmla="*/ 0 h 5346192"/>
                <a:gd name="connsiteX2" fmla="*/ 589768 w 589768"/>
                <a:gd name="connsiteY2" fmla="*/ 98297 h 5346192"/>
                <a:gd name="connsiteX3" fmla="*/ 589768 w 589768"/>
                <a:gd name="connsiteY3" fmla="*/ 5346192 h 5346192"/>
                <a:gd name="connsiteX4" fmla="*/ 589768 w 589768"/>
                <a:gd name="connsiteY4" fmla="*/ 5346192 h 5346192"/>
                <a:gd name="connsiteX5" fmla="*/ 0 w 589768"/>
                <a:gd name="connsiteY5" fmla="*/ 5346192 h 5346192"/>
                <a:gd name="connsiteX6" fmla="*/ 0 w 589768"/>
                <a:gd name="connsiteY6" fmla="*/ 5346192 h 5346192"/>
                <a:gd name="connsiteX7" fmla="*/ 0 w 589768"/>
                <a:gd name="connsiteY7" fmla="*/ 98297 h 5346192"/>
                <a:gd name="connsiteX8" fmla="*/ 98297 w 589768"/>
                <a:gd name="connsiteY8" fmla="*/ 0 h 53461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89768" h="5346192">
                  <a:moveTo>
                    <a:pt x="589768" y="891056"/>
                  </a:moveTo>
                  <a:lnTo>
                    <a:pt x="589768" y="4455136"/>
                  </a:lnTo>
                  <a:cubicBezTo>
                    <a:pt x="589768" y="4947251"/>
                    <a:pt x="584913" y="5346187"/>
                    <a:pt x="578924" y="5346187"/>
                  </a:cubicBezTo>
                  <a:lnTo>
                    <a:pt x="0" y="5346187"/>
                  </a:lnTo>
                  <a:lnTo>
                    <a:pt x="0" y="5346187"/>
                  </a:lnTo>
                  <a:lnTo>
                    <a:pt x="0" y="5"/>
                  </a:lnTo>
                  <a:lnTo>
                    <a:pt x="0" y="5"/>
                  </a:lnTo>
                  <a:lnTo>
                    <a:pt x="578924" y="5"/>
                  </a:lnTo>
                  <a:cubicBezTo>
                    <a:pt x="584913" y="5"/>
                    <a:pt x="589768" y="398941"/>
                    <a:pt x="589768" y="891056"/>
                  </a:cubicBezTo>
                  <a:close/>
                </a:path>
              </a:pathLst>
            </a:custGeom>
          </p:spPr>
          <p:style>
            <a:lnRef idx="2">
              <a:schemeClr val="dk2">
                <a:alpha val="90000"/>
                <a:tint val="40000"/>
                <a:hueOff val="0"/>
                <a:satOff val="0"/>
                <a:lumOff val="0"/>
                <a:alphaOff val="0"/>
              </a:schemeClr>
            </a:lnRef>
            <a:fillRef idx="1">
              <a:schemeClr val="dk2">
                <a:alpha val="90000"/>
                <a:tint val="40000"/>
                <a:hueOff val="0"/>
                <a:satOff val="0"/>
                <a:lumOff val="0"/>
                <a:alphaOff val="0"/>
              </a:schemeClr>
            </a:fillRef>
            <a:effectRef idx="0">
              <a:schemeClr val="dk2">
                <a:alpha val="90000"/>
                <a:tint val="40000"/>
                <a:hueOff val="0"/>
                <a:satOff val="0"/>
                <a:lumOff val="0"/>
                <a:alphaOff val="0"/>
              </a:schemeClr>
            </a:effectRef>
            <a:fontRef idx="minor">
              <a:schemeClr val="dk1">
                <a:hueOff val="0"/>
                <a:satOff val="0"/>
                <a:lumOff val="0"/>
                <a:alphaOff val="0"/>
              </a:schemeClr>
            </a:fontRef>
          </p:style>
          <p:txBody>
            <a:bodyPr spcFirstLastPara="0" vert="horz" wrap="square" lIns="185738" tIns="114461" rIns="207330" bIns="114461" numCol="1" spcCol="1270" anchor="ctr" anchorCtr="0">
              <a:noAutofit/>
            </a:bodyPr>
            <a:lstStyle/>
            <a:p>
              <a:endParaRPr lang="en-US" altLang="zh-CN" sz="2000" dirty="0">
                <a:latin typeface="微软雅黑" panose="020B0503020204020204" pitchFamily="34" charset="-122"/>
                <a:ea typeface="微软雅黑" panose="020B0503020204020204" pitchFamily="34" charset="-122"/>
              </a:endParaRPr>
            </a:p>
            <a:p>
              <a:endParaRPr lang="en-US" altLang="zh-CN" sz="2000" dirty="0">
                <a:latin typeface="微软雅黑" panose="020B0503020204020204" pitchFamily="34" charset="-122"/>
                <a:ea typeface="微软雅黑" panose="020B0503020204020204" pitchFamily="34" charset="-122"/>
              </a:endParaRPr>
            </a:p>
            <a:p>
              <a:pPr marL="342900" indent="-342900">
                <a:buFont typeface="Wingdings" panose="05000000000000000000" pitchFamily="2" charset="2"/>
                <a:buChar char="n"/>
              </a:pPr>
              <a:r>
                <a:rPr lang="en-US" altLang="zh-CN" sz="2000" dirty="0">
                  <a:latin typeface="微软雅黑" panose="020B0503020204020204" pitchFamily="34" charset="-122"/>
                  <a:ea typeface="微软雅黑" panose="020B0503020204020204" pitchFamily="34" charset="-122"/>
                </a:rPr>
                <a:t>Challenge 1: Work Partitioning</a:t>
              </a:r>
              <a:endParaRPr lang="zh-CN" altLang="en-US" sz="2000" dirty="0">
                <a:latin typeface="微软雅黑" panose="020B0503020204020204" pitchFamily="34" charset="-122"/>
                <a:ea typeface="微软雅黑" panose="020B0503020204020204" pitchFamily="34" charset="-122"/>
              </a:endParaRPr>
            </a:p>
            <a:p>
              <a:endParaRPr lang="zh-CN" altLang="en-US" sz="2000" dirty="0">
                <a:latin typeface="微软雅黑" panose="020B0503020204020204" pitchFamily="34" charset="-122"/>
                <a:ea typeface="微软雅黑" panose="020B0503020204020204" pitchFamily="34" charset="-122"/>
              </a:endParaRPr>
            </a:p>
            <a:p>
              <a:pPr marL="128588" lvl="1" indent="-128588" defTabSz="533400">
                <a:lnSpc>
                  <a:spcPct val="90000"/>
                </a:lnSpc>
                <a:spcBef>
                  <a:spcPct val="0"/>
                </a:spcBef>
                <a:spcAft>
                  <a:spcPct val="15000"/>
                </a:spcAft>
                <a:buChar char="••"/>
              </a:pPr>
              <a:endParaRPr lang="zh-CN" altLang="en-US" sz="2000" dirty="0">
                <a:latin typeface="微软雅黑" panose="020B0503020204020204" pitchFamily="34" charset="-122"/>
                <a:ea typeface="微软雅黑" panose="020B0503020204020204" pitchFamily="34" charset="-122"/>
              </a:endParaRPr>
            </a:p>
          </p:txBody>
        </p:sp>
        <p:sp>
          <p:nvSpPr>
            <p:cNvPr id="45" name="任意多边形 44"/>
            <p:cNvSpPr/>
            <p:nvPr/>
          </p:nvSpPr>
          <p:spPr>
            <a:xfrm>
              <a:off x="1098018" y="1340446"/>
              <a:ext cx="1601772" cy="737210"/>
            </a:xfrm>
            <a:custGeom>
              <a:avLst/>
              <a:gdLst>
                <a:gd name="connsiteX0" fmla="*/ 0 w 1601772"/>
                <a:gd name="connsiteY0" fmla="*/ 122871 h 737210"/>
                <a:gd name="connsiteX1" fmla="*/ 122871 w 1601772"/>
                <a:gd name="connsiteY1" fmla="*/ 0 h 737210"/>
                <a:gd name="connsiteX2" fmla="*/ 1478901 w 1601772"/>
                <a:gd name="connsiteY2" fmla="*/ 0 h 737210"/>
                <a:gd name="connsiteX3" fmla="*/ 1601772 w 1601772"/>
                <a:gd name="connsiteY3" fmla="*/ 122871 h 737210"/>
                <a:gd name="connsiteX4" fmla="*/ 1601772 w 1601772"/>
                <a:gd name="connsiteY4" fmla="*/ 614339 h 737210"/>
                <a:gd name="connsiteX5" fmla="*/ 1478901 w 1601772"/>
                <a:gd name="connsiteY5" fmla="*/ 737210 h 737210"/>
                <a:gd name="connsiteX6" fmla="*/ 122871 w 1601772"/>
                <a:gd name="connsiteY6" fmla="*/ 737210 h 737210"/>
                <a:gd name="connsiteX7" fmla="*/ 0 w 1601772"/>
                <a:gd name="connsiteY7" fmla="*/ 614339 h 737210"/>
                <a:gd name="connsiteX8" fmla="*/ 0 w 1601772"/>
                <a:gd name="connsiteY8" fmla="*/ 122871 h 7372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01772" h="737210">
                  <a:moveTo>
                    <a:pt x="0" y="122871"/>
                  </a:moveTo>
                  <a:cubicBezTo>
                    <a:pt x="0" y="55011"/>
                    <a:pt x="55011" y="0"/>
                    <a:pt x="122871" y="0"/>
                  </a:cubicBezTo>
                  <a:lnTo>
                    <a:pt x="1478901" y="0"/>
                  </a:lnTo>
                  <a:cubicBezTo>
                    <a:pt x="1546761" y="0"/>
                    <a:pt x="1601772" y="55011"/>
                    <a:pt x="1601772" y="122871"/>
                  </a:cubicBezTo>
                  <a:lnTo>
                    <a:pt x="1601772" y="614339"/>
                  </a:lnTo>
                  <a:cubicBezTo>
                    <a:pt x="1601772" y="682199"/>
                    <a:pt x="1546761" y="737210"/>
                    <a:pt x="1478901" y="737210"/>
                  </a:cubicBezTo>
                  <a:lnTo>
                    <a:pt x="122871" y="737210"/>
                  </a:lnTo>
                  <a:cubicBezTo>
                    <a:pt x="55011" y="737210"/>
                    <a:pt x="0" y="682199"/>
                    <a:pt x="0" y="614339"/>
                  </a:cubicBezTo>
                  <a:lnTo>
                    <a:pt x="0" y="122871"/>
                  </a:lnTo>
                  <a:close/>
                </a:path>
              </a:pathLst>
            </a:custGeom>
            <a:solidFill>
              <a:srgbClr val="002060"/>
            </a:solidFill>
          </p:spPr>
          <p:style>
            <a:lnRef idx="3">
              <a:schemeClr val="lt2">
                <a:hueOff val="0"/>
                <a:satOff val="0"/>
                <a:lumOff val="0"/>
                <a:alphaOff val="0"/>
              </a:schemeClr>
            </a:lnRef>
            <a:fillRef idx="1">
              <a:schemeClr val="dk2">
                <a:hueOff val="0"/>
                <a:satOff val="0"/>
                <a:lumOff val="0"/>
                <a:alphaOff val="0"/>
              </a:schemeClr>
            </a:fillRef>
            <a:effectRef idx="1">
              <a:schemeClr val="dk2">
                <a:hueOff val="0"/>
                <a:satOff val="0"/>
                <a:lumOff val="0"/>
                <a:alphaOff val="0"/>
              </a:schemeClr>
            </a:effectRef>
            <a:fontRef idx="minor">
              <a:schemeClr val="lt1"/>
            </a:fontRef>
          </p:style>
          <p:txBody>
            <a:bodyPr spcFirstLastPara="0" vert="horz" wrap="square" lIns="132719" tIns="79855" rIns="132719" bIns="79855" numCol="1" spcCol="1270" anchor="ctr" anchorCtr="0">
              <a:noAutofit/>
            </a:bodyPr>
            <a:lstStyle/>
            <a:p>
              <a:pPr algn="ctr" defTabSz="1233488">
                <a:lnSpc>
                  <a:spcPct val="90000"/>
                </a:lnSpc>
                <a:spcBef>
                  <a:spcPct val="0"/>
                </a:spcBef>
                <a:spcAft>
                  <a:spcPct val="35000"/>
                </a:spcAft>
              </a:pPr>
              <a:r>
                <a:rPr lang="en-US" altLang="zh-CN" sz="2800" dirty="0">
                  <a:latin typeface="Arial" panose="020B0604020202020204" pitchFamily="34" charset="0"/>
                  <a:cs typeface="Arial" panose="020B0604020202020204" pitchFamily="34" charset="0"/>
                </a:rPr>
                <a:t>1</a:t>
              </a:r>
              <a:endParaRPr lang="zh-CN" altLang="en-US" sz="2800" dirty="0">
                <a:latin typeface="Arial" panose="020B0604020202020204" pitchFamily="34" charset="0"/>
                <a:cs typeface="Arial" panose="020B0604020202020204" pitchFamily="34" charset="0"/>
              </a:endParaRPr>
            </a:p>
          </p:txBody>
        </p:sp>
      </p:grpSp>
      <p:grpSp>
        <p:nvGrpSpPr>
          <p:cNvPr id="46" name="组合 45"/>
          <p:cNvGrpSpPr/>
          <p:nvPr/>
        </p:nvGrpSpPr>
        <p:grpSpPr>
          <a:xfrm>
            <a:off x="3346052" y="2900606"/>
            <a:ext cx="5842553" cy="730231"/>
            <a:chOff x="1098018" y="2114517"/>
            <a:chExt cx="6947964" cy="737210"/>
          </a:xfrm>
        </p:grpSpPr>
        <p:sp>
          <p:nvSpPr>
            <p:cNvPr id="47" name="任意多边形 46"/>
            <p:cNvSpPr/>
            <p:nvPr/>
          </p:nvSpPr>
          <p:spPr>
            <a:xfrm>
              <a:off x="2699790" y="2188239"/>
              <a:ext cx="5346192" cy="589768"/>
            </a:xfrm>
            <a:custGeom>
              <a:avLst/>
              <a:gdLst>
                <a:gd name="connsiteX0" fmla="*/ 98297 w 589768"/>
                <a:gd name="connsiteY0" fmla="*/ 0 h 5346192"/>
                <a:gd name="connsiteX1" fmla="*/ 491471 w 589768"/>
                <a:gd name="connsiteY1" fmla="*/ 0 h 5346192"/>
                <a:gd name="connsiteX2" fmla="*/ 589768 w 589768"/>
                <a:gd name="connsiteY2" fmla="*/ 98297 h 5346192"/>
                <a:gd name="connsiteX3" fmla="*/ 589768 w 589768"/>
                <a:gd name="connsiteY3" fmla="*/ 5346192 h 5346192"/>
                <a:gd name="connsiteX4" fmla="*/ 589768 w 589768"/>
                <a:gd name="connsiteY4" fmla="*/ 5346192 h 5346192"/>
                <a:gd name="connsiteX5" fmla="*/ 0 w 589768"/>
                <a:gd name="connsiteY5" fmla="*/ 5346192 h 5346192"/>
                <a:gd name="connsiteX6" fmla="*/ 0 w 589768"/>
                <a:gd name="connsiteY6" fmla="*/ 5346192 h 5346192"/>
                <a:gd name="connsiteX7" fmla="*/ 0 w 589768"/>
                <a:gd name="connsiteY7" fmla="*/ 98297 h 5346192"/>
                <a:gd name="connsiteX8" fmla="*/ 98297 w 589768"/>
                <a:gd name="connsiteY8" fmla="*/ 0 h 53461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89768" h="5346192">
                  <a:moveTo>
                    <a:pt x="589768" y="891056"/>
                  </a:moveTo>
                  <a:lnTo>
                    <a:pt x="589768" y="4455136"/>
                  </a:lnTo>
                  <a:cubicBezTo>
                    <a:pt x="589768" y="4947251"/>
                    <a:pt x="584913" y="5346187"/>
                    <a:pt x="578924" y="5346187"/>
                  </a:cubicBezTo>
                  <a:lnTo>
                    <a:pt x="0" y="5346187"/>
                  </a:lnTo>
                  <a:lnTo>
                    <a:pt x="0" y="5346187"/>
                  </a:lnTo>
                  <a:lnTo>
                    <a:pt x="0" y="5"/>
                  </a:lnTo>
                  <a:lnTo>
                    <a:pt x="0" y="5"/>
                  </a:lnTo>
                  <a:lnTo>
                    <a:pt x="578924" y="5"/>
                  </a:lnTo>
                  <a:cubicBezTo>
                    <a:pt x="584913" y="5"/>
                    <a:pt x="589768" y="398941"/>
                    <a:pt x="589768" y="891056"/>
                  </a:cubicBezTo>
                  <a:close/>
                </a:path>
              </a:pathLst>
            </a:custGeom>
          </p:spPr>
          <p:style>
            <a:lnRef idx="2">
              <a:schemeClr val="dk2">
                <a:alpha val="90000"/>
                <a:tint val="40000"/>
                <a:hueOff val="0"/>
                <a:satOff val="0"/>
                <a:lumOff val="0"/>
                <a:alphaOff val="0"/>
              </a:schemeClr>
            </a:lnRef>
            <a:fillRef idx="1">
              <a:schemeClr val="dk2">
                <a:alpha val="90000"/>
                <a:tint val="40000"/>
                <a:hueOff val="0"/>
                <a:satOff val="0"/>
                <a:lumOff val="0"/>
                <a:alphaOff val="0"/>
              </a:schemeClr>
            </a:fillRef>
            <a:effectRef idx="0">
              <a:schemeClr val="dk2">
                <a:alpha val="90000"/>
                <a:tint val="40000"/>
                <a:hueOff val="0"/>
                <a:satOff val="0"/>
                <a:lumOff val="0"/>
                <a:alphaOff val="0"/>
              </a:schemeClr>
            </a:effectRef>
            <a:fontRef idx="minor">
              <a:schemeClr val="dk1">
                <a:hueOff val="0"/>
                <a:satOff val="0"/>
                <a:lumOff val="0"/>
                <a:alphaOff val="0"/>
              </a:schemeClr>
            </a:fontRef>
          </p:style>
          <p:txBody>
            <a:bodyPr spcFirstLastPara="0" vert="horz" wrap="square" lIns="185738" tIns="114461" rIns="207330" bIns="114461" numCol="1" spcCol="1270" anchor="ctr" anchorCtr="0">
              <a:noAutofit/>
            </a:bodyPr>
            <a:lstStyle/>
            <a:p>
              <a:endParaRPr lang="en-US" altLang="zh-CN" sz="2000" dirty="0">
                <a:latin typeface="微软雅黑" panose="020B0503020204020204" pitchFamily="34" charset="-122"/>
                <a:ea typeface="微软雅黑" panose="020B0503020204020204" pitchFamily="34" charset="-122"/>
              </a:endParaRPr>
            </a:p>
            <a:p>
              <a:endParaRPr lang="en-US" altLang="zh-CN" sz="2000" dirty="0">
                <a:latin typeface="微软雅黑" panose="020B0503020204020204" pitchFamily="34" charset="-122"/>
                <a:ea typeface="微软雅黑" panose="020B0503020204020204" pitchFamily="34" charset="-122"/>
              </a:endParaRPr>
            </a:p>
            <a:p>
              <a:pPr marL="342900" indent="-342900">
                <a:buFont typeface="Wingdings" panose="05000000000000000000" pitchFamily="2" charset="2"/>
                <a:buChar char="n"/>
              </a:pPr>
              <a:r>
                <a:rPr lang="en-US" altLang="zh-CN" sz="2000" dirty="0">
                  <a:latin typeface="微软雅黑" panose="020B0503020204020204" pitchFamily="34" charset="-122"/>
                  <a:ea typeface="微软雅黑" panose="020B0503020204020204" pitchFamily="34" charset="-122"/>
                </a:rPr>
                <a:t>Challenge 2: Work Scheduling</a:t>
              </a:r>
              <a:endParaRPr lang="zh-CN" altLang="en-US" sz="2000" dirty="0">
                <a:latin typeface="微软雅黑" panose="020B0503020204020204" pitchFamily="34" charset="-122"/>
                <a:ea typeface="微软雅黑" panose="020B0503020204020204" pitchFamily="34" charset="-122"/>
              </a:endParaRPr>
            </a:p>
            <a:p>
              <a:endParaRPr lang="zh-CN" altLang="en-US" sz="2000" dirty="0">
                <a:latin typeface="微软雅黑" panose="020B0503020204020204" pitchFamily="34" charset="-122"/>
                <a:ea typeface="微软雅黑" panose="020B0503020204020204" pitchFamily="34" charset="-122"/>
              </a:endParaRPr>
            </a:p>
            <a:p>
              <a:pPr marL="128588" lvl="1" indent="-128588" defTabSz="533400">
                <a:lnSpc>
                  <a:spcPct val="90000"/>
                </a:lnSpc>
                <a:spcBef>
                  <a:spcPct val="0"/>
                </a:spcBef>
                <a:spcAft>
                  <a:spcPct val="15000"/>
                </a:spcAft>
                <a:buChar char="••"/>
              </a:pPr>
              <a:endParaRPr lang="zh-CN" altLang="en-US" sz="2000" dirty="0">
                <a:latin typeface="微软雅黑" panose="020B0503020204020204" pitchFamily="34" charset="-122"/>
                <a:ea typeface="微软雅黑" panose="020B0503020204020204" pitchFamily="34" charset="-122"/>
              </a:endParaRPr>
            </a:p>
          </p:txBody>
        </p:sp>
        <p:sp>
          <p:nvSpPr>
            <p:cNvPr id="48" name="任意多边形 47"/>
            <p:cNvSpPr/>
            <p:nvPr/>
          </p:nvSpPr>
          <p:spPr>
            <a:xfrm>
              <a:off x="1098018" y="2114517"/>
              <a:ext cx="1601772" cy="737210"/>
            </a:xfrm>
            <a:custGeom>
              <a:avLst/>
              <a:gdLst>
                <a:gd name="connsiteX0" fmla="*/ 0 w 1601772"/>
                <a:gd name="connsiteY0" fmla="*/ 122871 h 737210"/>
                <a:gd name="connsiteX1" fmla="*/ 122871 w 1601772"/>
                <a:gd name="connsiteY1" fmla="*/ 0 h 737210"/>
                <a:gd name="connsiteX2" fmla="*/ 1478901 w 1601772"/>
                <a:gd name="connsiteY2" fmla="*/ 0 h 737210"/>
                <a:gd name="connsiteX3" fmla="*/ 1601772 w 1601772"/>
                <a:gd name="connsiteY3" fmla="*/ 122871 h 737210"/>
                <a:gd name="connsiteX4" fmla="*/ 1601772 w 1601772"/>
                <a:gd name="connsiteY4" fmla="*/ 614339 h 737210"/>
                <a:gd name="connsiteX5" fmla="*/ 1478901 w 1601772"/>
                <a:gd name="connsiteY5" fmla="*/ 737210 h 737210"/>
                <a:gd name="connsiteX6" fmla="*/ 122871 w 1601772"/>
                <a:gd name="connsiteY6" fmla="*/ 737210 h 737210"/>
                <a:gd name="connsiteX7" fmla="*/ 0 w 1601772"/>
                <a:gd name="connsiteY7" fmla="*/ 614339 h 737210"/>
                <a:gd name="connsiteX8" fmla="*/ 0 w 1601772"/>
                <a:gd name="connsiteY8" fmla="*/ 122871 h 7372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01772" h="737210">
                  <a:moveTo>
                    <a:pt x="0" y="122871"/>
                  </a:moveTo>
                  <a:cubicBezTo>
                    <a:pt x="0" y="55011"/>
                    <a:pt x="55011" y="0"/>
                    <a:pt x="122871" y="0"/>
                  </a:cubicBezTo>
                  <a:lnTo>
                    <a:pt x="1478901" y="0"/>
                  </a:lnTo>
                  <a:cubicBezTo>
                    <a:pt x="1546761" y="0"/>
                    <a:pt x="1601772" y="55011"/>
                    <a:pt x="1601772" y="122871"/>
                  </a:cubicBezTo>
                  <a:lnTo>
                    <a:pt x="1601772" y="614339"/>
                  </a:lnTo>
                  <a:cubicBezTo>
                    <a:pt x="1601772" y="682199"/>
                    <a:pt x="1546761" y="737210"/>
                    <a:pt x="1478901" y="737210"/>
                  </a:cubicBezTo>
                  <a:lnTo>
                    <a:pt x="122871" y="737210"/>
                  </a:lnTo>
                  <a:cubicBezTo>
                    <a:pt x="55011" y="737210"/>
                    <a:pt x="0" y="682199"/>
                    <a:pt x="0" y="614339"/>
                  </a:cubicBezTo>
                  <a:lnTo>
                    <a:pt x="0" y="122871"/>
                  </a:lnTo>
                  <a:close/>
                </a:path>
              </a:pathLst>
            </a:custGeom>
            <a:solidFill>
              <a:srgbClr val="002060"/>
            </a:solidFill>
          </p:spPr>
          <p:style>
            <a:lnRef idx="3">
              <a:schemeClr val="lt2">
                <a:hueOff val="0"/>
                <a:satOff val="0"/>
                <a:lumOff val="0"/>
                <a:alphaOff val="0"/>
              </a:schemeClr>
            </a:lnRef>
            <a:fillRef idx="1">
              <a:schemeClr val="dk2">
                <a:hueOff val="0"/>
                <a:satOff val="0"/>
                <a:lumOff val="0"/>
                <a:alphaOff val="0"/>
              </a:schemeClr>
            </a:fillRef>
            <a:effectRef idx="1">
              <a:schemeClr val="dk2">
                <a:hueOff val="0"/>
                <a:satOff val="0"/>
                <a:lumOff val="0"/>
                <a:alphaOff val="0"/>
              </a:schemeClr>
            </a:effectRef>
            <a:fontRef idx="minor">
              <a:schemeClr val="lt1"/>
            </a:fontRef>
          </p:style>
          <p:txBody>
            <a:bodyPr spcFirstLastPara="0" vert="horz" wrap="square" lIns="132719" tIns="79855" rIns="132719" bIns="79855" numCol="1" spcCol="1270" anchor="ctr" anchorCtr="0">
              <a:noAutofit/>
            </a:bodyPr>
            <a:lstStyle/>
            <a:p>
              <a:pPr algn="ctr" defTabSz="1233488">
                <a:lnSpc>
                  <a:spcPct val="90000"/>
                </a:lnSpc>
                <a:spcBef>
                  <a:spcPct val="0"/>
                </a:spcBef>
                <a:spcAft>
                  <a:spcPct val="35000"/>
                </a:spcAft>
              </a:pPr>
              <a:r>
                <a:rPr lang="en-US" altLang="zh-CN" sz="2800" dirty="0">
                  <a:latin typeface="Arial" panose="020B0604020202020204" pitchFamily="34" charset="0"/>
                  <a:cs typeface="Arial" panose="020B0604020202020204" pitchFamily="34" charset="0"/>
                </a:rPr>
                <a:t>2</a:t>
              </a:r>
              <a:endParaRPr lang="zh-CN" altLang="en-US" sz="2775" dirty="0">
                <a:latin typeface="Arial" panose="020B0604020202020204" pitchFamily="34" charset="0"/>
                <a:cs typeface="Arial" panose="020B0604020202020204" pitchFamily="34" charset="0"/>
              </a:endParaRPr>
            </a:p>
          </p:txBody>
        </p:sp>
      </p:grpSp>
      <p:grpSp>
        <p:nvGrpSpPr>
          <p:cNvPr id="49" name="组合 48"/>
          <p:cNvGrpSpPr/>
          <p:nvPr/>
        </p:nvGrpSpPr>
        <p:grpSpPr>
          <a:xfrm>
            <a:off x="3346052" y="3743284"/>
            <a:ext cx="5842553" cy="728443"/>
            <a:chOff x="1098018" y="2888588"/>
            <a:chExt cx="7088364" cy="737210"/>
          </a:xfrm>
        </p:grpSpPr>
        <p:sp>
          <p:nvSpPr>
            <p:cNvPr id="50" name="任意多边形 49"/>
            <p:cNvSpPr/>
            <p:nvPr/>
          </p:nvSpPr>
          <p:spPr>
            <a:xfrm>
              <a:off x="2699791" y="2962311"/>
              <a:ext cx="5486591" cy="589768"/>
            </a:xfrm>
            <a:custGeom>
              <a:avLst/>
              <a:gdLst>
                <a:gd name="connsiteX0" fmla="*/ 98297 w 589768"/>
                <a:gd name="connsiteY0" fmla="*/ 0 h 5346192"/>
                <a:gd name="connsiteX1" fmla="*/ 491471 w 589768"/>
                <a:gd name="connsiteY1" fmla="*/ 0 h 5346192"/>
                <a:gd name="connsiteX2" fmla="*/ 589768 w 589768"/>
                <a:gd name="connsiteY2" fmla="*/ 98297 h 5346192"/>
                <a:gd name="connsiteX3" fmla="*/ 589768 w 589768"/>
                <a:gd name="connsiteY3" fmla="*/ 5346192 h 5346192"/>
                <a:gd name="connsiteX4" fmla="*/ 589768 w 589768"/>
                <a:gd name="connsiteY4" fmla="*/ 5346192 h 5346192"/>
                <a:gd name="connsiteX5" fmla="*/ 0 w 589768"/>
                <a:gd name="connsiteY5" fmla="*/ 5346192 h 5346192"/>
                <a:gd name="connsiteX6" fmla="*/ 0 w 589768"/>
                <a:gd name="connsiteY6" fmla="*/ 5346192 h 5346192"/>
                <a:gd name="connsiteX7" fmla="*/ 0 w 589768"/>
                <a:gd name="connsiteY7" fmla="*/ 98297 h 5346192"/>
                <a:gd name="connsiteX8" fmla="*/ 98297 w 589768"/>
                <a:gd name="connsiteY8" fmla="*/ 0 h 53461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89768" h="5346192">
                  <a:moveTo>
                    <a:pt x="589768" y="891056"/>
                  </a:moveTo>
                  <a:lnTo>
                    <a:pt x="589768" y="4455136"/>
                  </a:lnTo>
                  <a:cubicBezTo>
                    <a:pt x="589768" y="4947251"/>
                    <a:pt x="584913" y="5346187"/>
                    <a:pt x="578924" y="5346187"/>
                  </a:cubicBezTo>
                  <a:lnTo>
                    <a:pt x="0" y="5346187"/>
                  </a:lnTo>
                  <a:lnTo>
                    <a:pt x="0" y="5346187"/>
                  </a:lnTo>
                  <a:lnTo>
                    <a:pt x="0" y="5"/>
                  </a:lnTo>
                  <a:lnTo>
                    <a:pt x="0" y="5"/>
                  </a:lnTo>
                  <a:lnTo>
                    <a:pt x="578924" y="5"/>
                  </a:lnTo>
                  <a:cubicBezTo>
                    <a:pt x="584913" y="5"/>
                    <a:pt x="589768" y="398941"/>
                    <a:pt x="589768" y="891056"/>
                  </a:cubicBezTo>
                  <a:close/>
                </a:path>
              </a:pathLst>
            </a:custGeom>
          </p:spPr>
          <p:style>
            <a:lnRef idx="2">
              <a:schemeClr val="dk2">
                <a:alpha val="90000"/>
                <a:tint val="40000"/>
                <a:hueOff val="0"/>
                <a:satOff val="0"/>
                <a:lumOff val="0"/>
                <a:alphaOff val="0"/>
              </a:schemeClr>
            </a:lnRef>
            <a:fillRef idx="1">
              <a:schemeClr val="dk2">
                <a:alpha val="90000"/>
                <a:tint val="40000"/>
                <a:hueOff val="0"/>
                <a:satOff val="0"/>
                <a:lumOff val="0"/>
                <a:alphaOff val="0"/>
              </a:schemeClr>
            </a:fillRef>
            <a:effectRef idx="0">
              <a:schemeClr val="dk2">
                <a:alpha val="90000"/>
                <a:tint val="40000"/>
                <a:hueOff val="0"/>
                <a:satOff val="0"/>
                <a:lumOff val="0"/>
                <a:alphaOff val="0"/>
              </a:schemeClr>
            </a:effectRef>
            <a:fontRef idx="minor">
              <a:schemeClr val="dk1">
                <a:hueOff val="0"/>
                <a:satOff val="0"/>
                <a:lumOff val="0"/>
                <a:alphaOff val="0"/>
              </a:schemeClr>
            </a:fontRef>
          </p:style>
          <p:txBody>
            <a:bodyPr spcFirstLastPara="0" vert="horz" wrap="square" lIns="185738" tIns="114461" rIns="207330" bIns="114461" numCol="1" spcCol="1270" anchor="ctr" anchorCtr="0">
              <a:noAutofit/>
            </a:bodyPr>
            <a:lstStyle/>
            <a:p>
              <a:endParaRPr lang="en-US" altLang="zh-CN" sz="2000" dirty="0">
                <a:latin typeface="微软雅黑" panose="020B0503020204020204" pitchFamily="34" charset="-122"/>
                <a:ea typeface="微软雅黑" panose="020B0503020204020204" pitchFamily="34" charset="-122"/>
              </a:endParaRPr>
            </a:p>
            <a:p>
              <a:endParaRPr lang="en-US" altLang="zh-CN" sz="2000" dirty="0">
                <a:latin typeface="微软雅黑" panose="020B0503020204020204" pitchFamily="34" charset="-122"/>
                <a:ea typeface="微软雅黑" panose="020B0503020204020204" pitchFamily="34" charset="-122"/>
              </a:endParaRPr>
            </a:p>
            <a:p>
              <a:pPr marL="342900" indent="-342900">
                <a:buFont typeface="Wingdings" panose="05000000000000000000" pitchFamily="2" charset="2"/>
                <a:buChar char="n"/>
              </a:pPr>
              <a:r>
                <a:rPr lang="en-US" altLang="zh-CN" sz="2000" dirty="0">
                  <a:latin typeface="微软雅黑" panose="020B0503020204020204" pitchFamily="34" charset="-122"/>
                  <a:ea typeface="微软雅黑" panose="020B0503020204020204" pitchFamily="34" charset="-122"/>
                </a:rPr>
                <a:t>Challenge 3: Effective Learning</a:t>
              </a:r>
              <a:endParaRPr lang="zh-CN" altLang="en-US" sz="2000" dirty="0">
                <a:latin typeface="微软雅黑" panose="020B0503020204020204" pitchFamily="34" charset="-122"/>
                <a:ea typeface="微软雅黑" panose="020B0503020204020204" pitchFamily="34" charset="-122"/>
              </a:endParaRPr>
            </a:p>
            <a:p>
              <a:endParaRPr lang="zh-CN" altLang="en-US" sz="2000" dirty="0">
                <a:latin typeface="微软雅黑" panose="020B0503020204020204" pitchFamily="34" charset="-122"/>
                <a:ea typeface="微软雅黑" panose="020B0503020204020204" pitchFamily="34" charset="-122"/>
              </a:endParaRPr>
            </a:p>
            <a:p>
              <a:pPr marL="128588" lvl="1" indent="-128588" defTabSz="533400">
                <a:lnSpc>
                  <a:spcPct val="90000"/>
                </a:lnSpc>
                <a:spcBef>
                  <a:spcPct val="0"/>
                </a:spcBef>
                <a:spcAft>
                  <a:spcPct val="15000"/>
                </a:spcAft>
                <a:buChar char="••"/>
              </a:pPr>
              <a:endParaRPr lang="zh-CN" altLang="en-US" sz="2000" dirty="0">
                <a:latin typeface="微软雅黑" panose="020B0503020204020204" pitchFamily="34" charset="-122"/>
                <a:ea typeface="微软雅黑" panose="020B0503020204020204" pitchFamily="34" charset="-122"/>
              </a:endParaRPr>
            </a:p>
          </p:txBody>
        </p:sp>
        <p:sp>
          <p:nvSpPr>
            <p:cNvPr id="51" name="任意多边形 50"/>
            <p:cNvSpPr/>
            <p:nvPr/>
          </p:nvSpPr>
          <p:spPr>
            <a:xfrm>
              <a:off x="1098018" y="2888588"/>
              <a:ext cx="1601772" cy="737210"/>
            </a:xfrm>
            <a:custGeom>
              <a:avLst/>
              <a:gdLst>
                <a:gd name="connsiteX0" fmla="*/ 0 w 1601772"/>
                <a:gd name="connsiteY0" fmla="*/ 122871 h 737210"/>
                <a:gd name="connsiteX1" fmla="*/ 122871 w 1601772"/>
                <a:gd name="connsiteY1" fmla="*/ 0 h 737210"/>
                <a:gd name="connsiteX2" fmla="*/ 1478901 w 1601772"/>
                <a:gd name="connsiteY2" fmla="*/ 0 h 737210"/>
                <a:gd name="connsiteX3" fmla="*/ 1601772 w 1601772"/>
                <a:gd name="connsiteY3" fmla="*/ 122871 h 737210"/>
                <a:gd name="connsiteX4" fmla="*/ 1601772 w 1601772"/>
                <a:gd name="connsiteY4" fmla="*/ 614339 h 737210"/>
                <a:gd name="connsiteX5" fmla="*/ 1478901 w 1601772"/>
                <a:gd name="connsiteY5" fmla="*/ 737210 h 737210"/>
                <a:gd name="connsiteX6" fmla="*/ 122871 w 1601772"/>
                <a:gd name="connsiteY6" fmla="*/ 737210 h 737210"/>
                <a:gd name="connsiteX7" fmla="*/ 0 w 1601772"/>
                <a:gd name="connsiteY7" fmla="*/ 614339 h 737210"/>
                <a:gd name="connsiteX8" fmla="*/ 0 w 1601772"/>
                <a:gd name="connsiteY8" fmla="*/ 122871 h 7372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01772" h="737210">
                  <a:moveTo>
                    <a:pt x="0" y="122871"/>
                  </a:moveTo>
                  <a:cubicBezTo>
                    <a:pt x="0" y="55011"/>
                    <a:pt x="55011" y="0"/>
                    <a:pt x="122871" y="0"/>
                  </a:cubicBezTo>
                  <a:lnTo>
                    <a:pt x="1478901" y="0"/>
                  </a:lnTo>
                  <a:cubicBezTo>
                    <a:pt x="1546761" y="0"/>
                    <a:pt x="1601772" y="55011"/>
                    <a:pt x="1601772" y="122871"/>
                  </a:cubicBezTo>
                  <a:lnTo>
                    <a:pt x="1601772" y="614339"/>
                  </a:lnTo>
                  <a:cubicBezTo>
                    <a:pt x="1601772" y="682199"/>
                    <a:pt x="1546761" y="737210"/>
                    <a:pt x="1478901" y="737210"/>
                  </a:cubicBezTo>
                  <a:lnTo>
                    <a:pt x="122871" y="737210"/>
                  </a:lnTo>
                  <a:cubicBezTo>
                    <a:pt x="55011" y="737210"/>
                    <a:pt x="0" y="682199"/>
                    <a:pt x="0" y="614339"/>
                  </a:cubicBezTo>
                  <a:lnTo>
                    <a:pt x="0" y="122871"/>
                  </a:lnTo>
                  <a:close/>
                </a:path>
              </a:pathLst>
            </a:custGeom>
            <a:solidFill>
              <a:srgbClr val="002060"/>
            </a:solidFill>
          </p:spPr>
          <p:style>
            <a:lnRef idx="3">
              <a:schemeClr val="lt2">
                <a:hueOff val="0"/>
                <a:satOff val="0"/>
                <a:lumOff val="0"/>
                <a:alphaOff val="0"/>
              </a:schemeClr>
            </a:lnRef>
            <a:fillRef idx="1">
              <a:schemeClr val="dk2">
                <a:hueOff val="0"/>
                <a:satOff val="0"/>
                <a:lumOff val="0"/>
                <a:alphaOff val="0"/>
              </a:schemeClr>
            </a:fillRef>
            <a:effectRef idx="1">
              <a:schemeClr val="dk2">
                <a:hueOff val="0"/>
                <a:satOff val="0"/>
                <a:lumOff val="0"/>
                <a:alphaOff val="0"/>
              </a:schemeClr>
            </a:effectRef>
            <a:fontRef idx="minor">
              <a:schemeClr val="lt1"/>
            </a:fontRef>
          </p:style>
          <p:txBody>
            <a:bodyPr spcFirstLastPara="0" vert="horz" wrap="square" lIns="132719" tIns="79855" rIns="132719" bIns="79855" numCol="1" spcCol="1270" anchor="ctr" anchorCtr="0">
              <a:noAutofit/>
            </a:bodyPr>
            <a:lstStyle/>
            <a:p>
              <a:pPr algn="ctr" defTabSz="1233488">
                <a:lnSpc>
                  <a:spcPct val="90000"/>
                </a:lnSpc>
                <a:spcBef>
                  <a:spcPct val="0"/>
                </a:spcBef>
                <a:spcAft>
                  <a:spcPct val="35000"/>
                </a:spcAft>
              </a:pPr>
              <a:r>
                <a:rPr lang="en-US" altLang="zh-CN" sz="2800" dirty="0">
                  <a:latin typeface="Arial" panose="020B0604020202020204" pitchFamily="34" charset="0"/>
                  <a:cs typeface="Arial" panose="020B0604020202020204" pitchFamily="34" charset="0"/>
                </a:rPr>
                <a:t>3</a:t>
              </a:r>
              <a:endParaRPr lang="zh-CN" altLang="en-US" sz="2775" dirty="0">
                <a:latin typeface="Arial" panose="020B0604020202020204" pitchFamily="34" charset="0"/>
                <a:cs typeface="Arial" panose="020B0604020202020204" pitchFamily="34" charset="0"/>
              </a:endParaRPr>
            </a:p>
          </p:txBody>
        </p:sp>
      </p:grpSp>
      <p:pic>
        <p:nvPicPr>
          <p:cNvPr id="22" name="图片 21"/>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725893" y="115413"/>
            <a:ext cx="674253" cy="674253"/>
          </a:xfrm>
          <a:prstGeom prst="rect">
            <a:avLst/>
          </a:prstGeom>
        </p:spPr>
      </p:pic>
      <p:cxnSp>
        <p:nvCxnSpPr>
          <p:cNvPr id="24" name="直接连接符 19"/>
          <p:cNvCxnSpPr>
            <a:cxnSpLocks/>
          </p:cNvCxnSpPr>
          <p:nvPr/>
        </p:nvCxnSpPr>
        <p:spPr bwMode="auto">
          <a:xfrm flipH="1">
            <a:off x="1964028" y="-25400"/>
            <a:ext cx="1587" cy="841375"/>
          </a:xfrm>
          <a:prstGeom prst="line">
            <a:avLst/>
          </a:prstGeom>
          <a:noFill/>
          <a:ln w="28575" algn="ctr">
            <a:solidFill>
              <a:schemeClr val="bg2"/>
            </a:solidFill>
            <a:round/>
            <a:headEnd/>
            <a:tailEnd/>
          </a:ln>
          <a:extLst>
            <a:ext uri="{909E8E84-426E-40DD-AFC4-6F175D3DCCD1}">
              <a14:hiddenFill xmlns:a14="http://schemas.microsoft.com/office/drawing/2010/main">
                <a:noFill/>
              </a14:hiddenFill>
            </a:ext>
          </a:extLst>
        </p:spPr>
      </p:cxnSp>
      <p:cxnSp>
        <p:nvCxnSpPr>
          <p:cNvPr id="25" name="直接连接符 20"/>
          <p:cNvCxnSpPr>
            <a:cxnSpLocks/>
          </p:cNvCxnSpPr>
          <p:nvPr/>
        </p:nvCxnSpPr>
        <p:spPr bwMode="auto">
          <a:xfrm flipH="1">
            <a:off x="2035175" y="-26988"/>
            <a:ext cx="1588" cy="554038"/>
          </a:xfrm>
          <a:prstGeom prst="line">
            <a:avLst/>
          </a:prstGeom>
          <a:noFill/>
          <a:ln w="28575" algn="ctr">
            <a:solidFill>
              <a:schemeClr val="bg2"/>
            </a:solidFill>
            <a:round/>
            <a:headEnd/>
            <a:tailEnd/>
          </a:ln>
          <a:extLst>
            <a:ext uri="{909E8E84-426E-40DD-AFC4-6F175D3DCCD1}">
              <a14:hiddenFill xmlns:a14="http://schemas.microsoft.com/office/drawing/2010/main">
                <a:noFill/>
              </a14:hiddenFill>
            </a:ext>
          </a:extLst>
        </p:spPr>
      </p:cxnSp>
      <p:cxnSp>
        <p:nvCxnSpPr>
          <p:cNvPr id="26" name="直接连接符 30"/>
          <p:cNvCxnSpPr>
            <a:cxnSpLocks/>
          </p:cNvCxnSpPr>
          <p:nvPr/>
        </p:nvCxnSpPr>
        <p:spPr bwMode="auto">
          <a:xfrm>
            <a:off x="2109499" y="-26988"/>
            <a:ext cx="0" cy="298451"/>
          </a:xfrm>
          <a:prstGeom prst="line">
            <a:avLst/>
          </a:prstGeom>
          <a:noFill/>
          <a:ln w="28575" algn="ctr">
            <a:solidFill>
              <a:schemeClr val="bg2"/>
            </a:solidFill>
            <a:round/>
            <a:headEnd/>
            <a:tailEnd/>
          </a:ln>
          <a:extLst>
            <a:ext uri="{909E8E84-426E-40DD-AFC4-6F175D3DCCD1}">
              <a14:hiddenFill xmlns:a14="http://schemas.microsoft.com/office/drawing/2010/main">
                <a:noFill/>
              </a14:hiddenFill>
            </a:ext>
          </a:extLst>
        </p:spPr>
      </p:cxnSp>
      <p:sp>
        <p:nvSpPr>
          <p:cNvPr id="3" name="文本框 2"/>
          <p:cNvSpPr txBox="1"/>
          <p:nvPr/>
        </p:nvSpPr>
        <p:spPr>
          <a:xfrm>
            <a:off x="2405641" y="72122"/>
            <a:ext cx="2773680" cy="646331"/>
          </a:xfrm>
          <a:prstGeom prst="rect">
            <a:avLst/>
          </a:prstGeom>
          <a:noFill/>
        </p:spPr>
        <p:txBody>
          <a:bodyPr wrap="square" rtlCol="0">
            <a:spAutoFit/>
          </a:bodyPr>
          <a:lstStyle/>
          <a:p>
            <a:r>
              <a:rPr lang="en-US" altLang="zh-CN" sz="3600" dirty="0">
                <a:solidFill>
                  <a:schemeClr val="bg1"/>
                </a:solidFill>
                <a:latin typeface="黑体" panose="02010609060101010101" pitchFamily="49" charset="-122"/>
                <a:ea typeface="黑体" panose="02010609060101010101" pitchFamily="49" charset="-122"/>
              </a:rPr>
              <a:t>PipeDream</a:t>
            </a:r>
            <a:endParaRPr lang="zh-CN" altLang="en-US" sz="3200" dirty="0">
              <a:solidFill>
                <a:schemeClr val="bg1"/>
              </a:solidFill>
              <a:latin typeface="黑体" panose="02010609060101010101" pitchFamily="49" charset="-122"/>
              <a:ea typeface="黑体" panose="02010609060101010101" pitchFamily="49" charset="-122"/>
            </a:endParaRPr>
          </a:p>
        </p:txBody>
      </p:sp>
    </p:spTree>
    <p:extLst>
      <p:ext uri="{BB962C8B-B14F-4D97-AF65-F5344CB8AC3E}">
        <p14:creationId xmlns:p14="http://schemas.microsoft.com/office/powerpoint/2010/main" val="364432919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6"/>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p:cNvSpPr/>
          <p:nvPr/>
        </p:nvSpPr>
        <p:spPr>
          <a:xfrm>
            <a:off x="1524000" y="1"/>
            <a:ext cx="9144574" cy="895927"/>
          </a:xfrm>
          <a:prstGeom prst="rect">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pic>
        <p:nvPicPr>
          <p:cNvPr id="6" name="图片 5"/>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725893" y="115413"/>
            <a:ext cx="674253" cy="674253"/>
          </a:xfrm>
          <a:prstGeom prst="rect">
            <a:avLst/>
          </a:prstGeom>
        </p:spPr>
      </p:pic>
      <p:cxnSp>
        <p:nvCxnSpPr>
          <p:cNvPr id="7" name="直接连接符 19"/>
          <p:cNvCxnSpPr>
            <a:cxnSpLocks/>
          </p:cNvCxnSpPr>
          <p:nvPr/>
        </p:nvCxnSpPr>
        <p:spPr bwMode="auto">
          <a:xfrm flipH="1">
            <a:off x="1964028" y="-25400"/>
            <a:ext cx="1587" cy="841375"/>
          </a:xfrm>
          <a:prstGeom prst="line">
            <a:avLst/>
          </a:prstGeom>
          <a:noFill/>
          <a:ln w="28575" algn="ctr">
            <a:solidFill>
              <a:schemeClr val="bg2"/>
            </a:solidFill>
            <a:round/>
            <a:headEnd/>
            <a:tailEnd/>
          </a:ln>
          <a:extLst>
            <a:ext uri="{909E8E84-426E-40DD-AFC4-6F175D3DCCD1}">
              <a14:hiddenFill xmlns:a14="http://schemas.microsoft.com/office/drawing/2010/main">
                <a:noFill/>
              </a14:hiddenFill>
            </a:ext>
          </a:extLst>
        </p:spPr>
      </p:cxnSp>
      <p:cxnSp>
        <p:nvCxnSpPr>
          <p:cNvPr id="8" name="直接连接符 20"/>
          <p:cNvCxnSpPr>
            <a:cxnSpLocks/>
          </p:cNvCxnSpPr>
          <p:nvPr/>
        </p:nvCxnSpPr>
        <p:spPr bwMode="auto">
          <a:xfrm flipH="1">
            <a:off x="2035175" y="-26988"/>
            <a:ext cx="1588" cy="554038"/>
          </a:xfrm>
          <a:prstGeom prst="line">
            <a:avLst/>
          </a:prstGeom>
          <a:noFill/>
          <a:ln w="28575" algn="ctr">
            <a:solidFill>
              <a:schemeClr val="bg2"/>
            </a:solidFill>
            <a:round/>
            <a:headEnd/>
            <a:tailEnd/>
          </a:ln>
          <a:extLst>
            <a:ext uri="{909E8E84-426E-40DD-AFC4-6F175D3DCCD1}">
              <a14:hiddenFill xmlns:a14="http://schemas.microsoft.com/office/drawing/2010/main">
                <a:noFill/>
              </a14:hiddenFill>
            </a:ext>
          </a:extLst>
        </p:spPr>
      </p:cxnSp>
      <p:cxnSp>
        <p:nvCxnSpPr>
          <p:cNvPr id="9" name="直接连接符 30"/>
          <p:cNvCxnSpPr>
            <a:cxnSpLocks/>
          </p:cNvCxnSpPr>
          <p:nvPr/>
        </p:nvCxnSpPr>
        <p:spPr bwMode="auto">
          <a:xfrm>
            <a:off x="2109499" y="-26988"/>
            <a:ext cx="0" cy="298451"/>
          </a:xfrm>
          <a:prstGeom prst="line">
            <a:avLst/>
          </a:prstGeom>
          <a:noFill/>
          <a:ln w="28575" algn="ctr">
            <a:solidFill>
              <a:schemeClr val="bg2"/>
            </a:solidFill>
            <a:round/>
            <a:headEnd/>
            <a:tailEnd/>
          </a:ln>
          <a:extLst>
            <a:ext uri="{909E8E84-426E-40DD-AFC4-6F175D3DCCD1}">
              <a14:hiddenFill xmlns:a14="http://schemas.microsoft.com/office/drawing/2010/main">
                <a:noFill/>
              </a14:hiddenFill>
            </a:ext>
          </a:extLst>
        </p:spPr>
      </p:cxnSp>
      <p:sp>
        <p:nvSpPr>
          <p:cNvPr id="10" name="文本框 9"/>
          <p:cNvSpPr txBox="1"/>
          <p:nvPr/>
        </p:nvSpPr>
        <p:spPr>
          <a:xfrm>
            <a:off x="2405641" y="72122"/>
            <a:ext cx="7744832" cy="1138773"/>
          </a:xfrm>
          <a:prstGeom prst="rect">
            <a:avLst/>
          </a:prstGeom>
          <a:noFill/>
        </p:spPr>
        <p:txBody>
          <a:bodyPr wrap="square" rtlCol="0">
            <a:spAutoFit/>
          </a:bodyPr>
          <a:lstStyle/>
          <a:p>
            <a:r>
              <a:rPr lang="en-US" altLang="zh-CN" sz="3600" dirty="0">
                <a:solidFill>
                  <a:schemeClr val="bg1"/>
                </a:solidFill>
                <a:latin typeface="黑体" panose="02010609060101010101" pitchFamily="49" charset="-122"/>
                <a:ea typeface="黑体" panose="02010609060101010101" pitchFamily="49" charset="-122"/>
              </a:rPr>
              <a:t>Challenge 1:Work Partitioning</a:t>
            </a:r>
            <a:endParaRPr lang="zh-CN" altLang="en-US" sz="3600" dirty="0">
              <a:solidFill>
                <a:schemeClr val="bg1"/>
              </a:solidFill>
              <a:latin typeface="黑体" panose="02010609060101010101" pitchFamily="49" charset="-122"/>
              <a:ea typeface="黑体" panose="02010609060101010101" pitchFamily="49" charset="-122"/>
            </a:endParaRPr>
          </a:p>
          <a:p>
            <a:endParaRPr lang="zh-CN" altLang="en-US" sz="3200" dirty="0">
              <a:solidFill>
                <a:schemeClr val="bg1"/>
              </a:solidFill>
              <a:latin typeface="黑体" panose="02010609060101010101" pitchFamily="49" charset="-122"/>
              <a:ea typeface="黑体" panose="02010609060101010101" pitchFamily="49" charset="-122"/>
            </a:endParaRPr>
          </a:p>
        </p:txBody>
      </p:sp>
      <p:sp>
        <p:nvSpPr>
          <p:cNvPr id="2" name="文本框 1"/>
          <p:cNvSpPr txBox="1"/>
          <p:nvPr/>
        </p:nvSpPr>
        <p:spPr>
          <a:xfrm>
            <a:off x="2253242" y="1303403"/>
            <a:ext cx="7215879" cy="492443"/>
          </a:xfrm>
          <a:prstGeom prst="rect">
            <a:avLst/>
          </a:prstGeom>
          <a:noFill/>
        </p:spPr>
        <p:txBody>
          <a:bodyPr wrap="square" rtlCol="0">
            <a:spAutoFit/>
          </a:bodyPr>
          <a:lstStyle/>
          <a:p>
            <a:pPr marL="285750" indent="-285750">
              <a:buFont typeface="Wingdings" panose="05000000000000000000" pitchFamily="2" charset="2"/>
              <a:buChar char="n"/>
            </a:pPr>
            <a:r>
              <a:rPr lang="en-US" altLang="zh-CN" sz="2600" dirty="0">
                <a:latin typeface="微软雅黑" panose="020B0503020204020204" pitchFamily="34" charset="-122"/>
                <a:ea typeface="微软雅黑" panose="020B0503020204020204" pitchFamily="34" charset="-122"/>
              </a:rPr>
              <a:t>Automated mechanism</a:t>
            </a:r>
            <a:endParaRPr lang="zh-CN" altLang="en-US" sz="2600" dirty="0">
              <a:latin typeface="微软雅黑" panose="020B0503020204020204" pitchFamily="34" charset="-122"/>
              <a:ea typeface="微软雅黑" panose="020B0503020204020204" pitchFamily="34" charset="-122"/>
            </a:endParaRPr>
          </a:p>
        </p:txBody>
      </p:sp>
      <p:pic>
        <p:nvPicPr>
          <p:cNvPr id="13" name="图片 12">
            <a:extLst>
              <a:ext uri="{FF2B5EF4-FFF2-40B4-BE49-F238E27FC236}">
                <a16:creationId xmlns:a16="http://schemas.microsoft.com/office/drawing/2014/main" id="{9602A990-EF9B-486F-9678-87A516FDEBC4}"/>
              </a:ext>
            </a:extLst>
          </p:cNvPr>
          <p:cNvPicPr>
            <a:picLocks noChangeAspect="1"/>
          </p:cNvPicPr>
          <p:nvPr/>
        </p:nvPicPr>
        <p:blipFill>
          <a:blip r:embed="rId4"/>
          <a:stretch>
            <a:fillRect/>
          </a:stretch>
        </p:blipFill>
        <p:spPr>
          <a:xfrm>
            <a:off x="1044961" y="1765491"/>
            <a:ext cx="6822163" cy="4851424"/>
          </a:xfrm>
          <a:prstGeom prst="rect">
            <a:avLst/>
          </a:prstGeom>
        </p:spPr>
      </p:pic>
      <p:sp>
        <p:nvSpPr>
          <p:cNvPr id="3" name="文本框 2">
            <a:extLst>
              <a:ext uri="{FF2B5EF4-FFF2-40B4-BE49-F238E27FC236}">
                <a16:creationId xmlns:a16="http://schemas.microsoft.com/office/drawing/2014/main" id="{06C242A9-BF6A-4496-AA2F-E73FAF84A9AA}"/>
              </a:ext>
            </a:extLst>
          </p:cNvPr>
          <p:cNvSpPr txBox="1"/>
          <p:nvPr/>
        </p:nvSpPr>
        <p:spPr>
          <a:xfrm>
            <a:off x="7448024" y="3419475"/>
            <a:ext cx="3953401" cy="646331"/>
          </a:xfrm>
          <a:prstGeom prst="rect">
            <a:avLst/>
          </a:prstGeom>
          <a:noFill/>
        </p:spPr>
        <p:txBody>
          <a:bodyPr wrap="square" rtlCol="0">
            <a:spAutoFit/>
          </a:bodyPr>
          <a:lstStyle/>
          <a:p>
            <a:pPr marL="285750" indent="-285750">
              <a:buFont typeface="Wingdings" panose="05000000000000000000" pitchFamily="2" charset="2"/>
              <a:buChar char="l"/>
            </a:pPr>
            <a:r>
              <a:rPr lang="zh-CN" altLang="en-US" dirty="0"/>
              <a:t>将数据输入</a:t>
            </a:r>
            <a:r>
              <a:rPr lang="en-US" altLang="zh-CN" dirty="0"/>
              <a:t>DNN</a:t>
            </a:r>
            <a:r>
              <a:rPr lang="zh-CN" altLang="en-US" dirty="0"/>
              <a:t>，计算每层的相关参数，根据算法自动划分模型</a:t>
            </a:r>
          </a:p>
        </p:txBody>
      </p:sp>
    </p:spTree>
    <p:extLst>
      <p:ext uri="{BB962C8B-B14F-4D97-AF65-F5344CB8AC3E}">
        <p14:creationId xmlns:p14="http://schemas.microsoft.com/office/powerpoint/2010/main" val="136222094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3"/>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p:cNvSpPr/>
          <p:nvPr/>
        </p:nvSpPr>
        <p:spPr>
          <a:xfrm>
            <a:off x="1524000" y="1"/>
            <a:ext cx="9144574" cy="895927"/>
          </a:xfrm>
          <a:prstGeom prst="rect">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pic>
        <p:nvPicPr>
          <p:cNvPr id="6" name="图片 5"/>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725893" y="115413"/>
            <a:ext cx="674253" cy="674253"/>
          </a:xfrm>
          <a:prstGeom prst="rect">
            <a:avLst/>
          </a:prstGeom>
        </p:spPr>
      </p:pic>
      <p:cxnSp>
        <p:nvCxnSpPr>
          <p:cNvPr id="7" name="直接连接符 19"/>
          <p:cNvCxnSpPr>
            <a:cxnSpLocks/>
          </p:cNvCxnSpPr>
          <p:nvPr/>
        </p:nvCxnSpPr>
        <p:spPr bwMode="auto">
          <a:xfrm flipH="1">
            <a:off x="1964028" y="-25400"/>
            <a:ext cx="1587" cy="841375"/>
          </a:xfrm>
          <a:prstGeom prst="line">
            <a:avLst/>
          </a:prstGeom>
          <a:noFill/>
          <a:ln w="28575" algn="ctr">
            <a:solidFill>
              <a:schemeClr val="bg2"/>
            </a:solidFill>
            <a:round/>
            <a:headEnd/>
            <a:tailEnd/>
          </a:ln>
          <a:extLst>
            <a:ext uri="{909E8E84-426E-40DD-AFC4-6F175D3DCCD1}">
              <a14:hiddenFill xmlns:a14="http://schemas.microsoft.com/office/drawing/2010/main">
                <a:noFill/>
              </a14:hiddenFill>
            </a:ext>
          </a:extLst>
        </p:spPr>
      </p:cxnSp>
      <p:cxnSp>
        <p:nvCxnSpPr>
          <p:cNvPr id="8" name="直接连接符 20"/>
          <p:cNvCxnSpPr>
            <a:cxnSpLocks/>
          </p:cNvCxnSpPr>
          <p:nvPr/>
        </p:nvCxnSpPr>
        <p:spPr bwMode="auto">
          <a:xfrm flipH="1">
            <a:off x="2035175" y="-26988"/>
            <a:ext cx="1588" cy="554038"/>
          </a:xfrm>
          <a:prstGeom prst="line">
            <a:avLst/>
          </a:prstGeom>
          <a:noFill/>
          <a:ln w="28575" algn="ctr">
            <a:solidFill>
              <a:schemeClr val="bg2"/>
            </a:solidFill>
            <a:round/>
            <a:headEnd/>
            <a:tailEnd/>
          </a:ln>
          <a:extLst>
            <a:ext uri="{909E8E84-426E-40DD-AFC4-6F175D3DCCD1}">
              <a14:hiddenFill xmlns:a14="http://schemas.microsoft.com/office/drawing/2010/main">
                <a:noFill/>
              </a14:hiddenFill>
            </a:ext>
          </a:extLst>
        </p:spPr>
      </p:cxnSp>
      <p:cxnSp>
        <p:nvCxnSpPr>
          <p:cNvPr id="9" name="直接连接符 30"/>
          <p:cNvCxnSpPr>
            <a:cxnSpLocks/>
          </p:cNvCxnSpPr>
          <p:nvPr/>
        </p:nvCxnSpPr>
        <p:spPr bwMode="auto">
          <a:xfrm>
            <a:off x="2109499" y="-26988"/>
            <a:ext cx="0" cy="298451"/>
          </a:xfrm>
          <a:prstGeom prst="line">
            <a:avLst/>
          </a:prstGeom>
          <a:noFill/>
          <a:ln w="28575" algn="ctr">
            <a:solidFill>
              <a:schemeClr val="bg2"/>
            </a:solidFill>
            <a:round/>
            <a:headEnd/>
            <a:tailEnd/>
          </a:ln>
          <a:extLst>
            <a:ext uri="{909E8E84-426E-40DD-AFC4-6F175D3DCCD1}">
              <a14:hiddenFill xmlns:a14="http://schemas.microsoft.com/office/drawing/2010/main">
                <a:noFill/>
              </a14:hiddenFill>
            </a:ext>
          </a:extLst>
        </p:spPr>
      </p:cxnSp>
      <p:sp>
        <p:nvSpPr>
          <p:cNvPr id="10" name="文本框 9"/>
          <p:cNvSpPr txBox="1"/>
          <p:nvPr/>
        </p:nvSpPr>
        <p:spPr>
          <a:xfrm>
            <a:off x="2405641" y="72122"/>
            <a:ext cx="7531528" cy="1138773"/>
          </a:xfrm>
          <a:prstGeom prst="rect">
            <a:avLst/>
          </a:prstGeom>
          <a:noFill/>
        </p:spPr>
        <p:txBody>
          <a:bodyPr wrap="square" rtlCol="0">
            <a:spAutoFit/>
          </a:bodyPr>
          <a:lstStyle/>
          <a:p>
            <a:r>
              <a:rPr lang="en-US" altLang="zh-CN" sz="3600" dirty="0">
                <a:solidFill>
                  <a:schemeClr val="bg1"/>
                </a:solidFill>
                <a:latin typeface="黑体" panose="02010609060101010101" pitchFamily="49" charset="-122"/>
                <a:ea typeface="黑体" panose="02010609060101010101" pitchFamily="49" charset="-122"/>
              </a:rPr>
              <a:t>Challenge 1:Work Partitioning</a:t>
            </a:r>
            <a:endParaRPr lang="zh-CN" altLang="en-US" sz="3600" dirty="0">
              <a:solidFill>
                <a:schemeClr val="bg1"/>
              </a:solidFill>
              <a:latin typeface="黑体" panose="02010609060101010101" pitchFamily="49" charset="-122"/>
              <a:ea typeface="黑体" panose="02010609060101010101" pitchFamily="49" charset="-122"/>
            </a:endParaRPr>
          </a:p>
          <a:p>
            <a:endParaRPr lang="zh-CN" altLang="en-US" sz="3200" dirty="0">
              <a:solidFill>
                <a:schemeClr val="bg1"/>
              </a:solidFill>
              <a:latin typeface="黑体" panose="02010609060101010101" pitchFamily="49" charset="-122"/>
              <a:ea typeface="黑体" panose="02010609060101010101" pitchFamily="49" charset="-122"/>
            </a:endParaRPr>
          </a:p>
        </p:txBody>
      </p:sp>
      <p:sp>
        <p:nvSpPr>
          <p:cNvPr id="2" name="文本框 1"/>
          <p:cNvSpPr txBox="1"/>
          <p:nvPr/>
        </p:nvSpPr>
        <p:spPr>
          <a:xfrm>
            <a:off x="2253242" y="1303403"/>
            <a:ext cx="7215879" cy="492443"/>
          </a:xfrm>
          <a:prstGeom prst="rect">
            <a:avLst/>
          </a:prstGeom>
          <a:noFill/>
        </p:spPr>
        <p:txBody>
          <a:bodyPr wrap="square" rtlCol="0">
            <a:spAutoFit/>
          </a:bodyPr>
          <a:lstStyle/>
          <a:p>
            <a:pPr marL="285750" indent="-285750">
              <a:buFont typeface="Wingdings" panose="05000000000000000000" pitchFamily="2" charset="2"/>
              <a:buChar char="n"/>
            </a:pPr>
            <a:r>
              <a:rPr lang="en-US" altLang="zh-CN" sz="2600" dirty="0">
                <a:latin typeface="微软雅黑" panose="020B0503020204020204" pitchFamily="34" charset="-122"/>
                <a:ea typeface="微软雅黑" panose="020B0503020204020204" pitchFamily="34" charset="-122"/>
              </a:rPr>
              <a:t>Records quantities for each layer l</a:t>
            </a:r>
            <a:endParaRPr lang="zh-CN" altLang="en-US" sz="2600" dirty="0">
              <a:latin typeface="微软雅黑" panose="020B0503020204020204" pitchFamily="34" charset="-122"/>
              <a:ea typeface="微软雅黑" panose="020B0503020204020204" pitchFamily="34" charset="-122"/>
            </a:endParaRPr>
          </a:p>
        </p:txBody>
      </p:sp>
      <p:sp>
        <p:nvSpPr>
          <p:cNvPr id="12" name="矩形 11">
            <a:extLst>
              <a:ext uri="{FF2B5EF4-FFF2-40B4-BE49-F238E27FC236}">
                <a16:creationId xmlns:a16="http://schemas.microsoft.com/office/drawing/2014/main" id="{B6A531A6-942F-4DE2-8745-D821B1016D68}"/>
              </a:ext>
            </a:extLst>
          </p:cNvPr>
          <p:cNvSpPr/>
          <p:nvPr/>
        </p:nvSpPr>
        <p:spPr>
          <a:xfrm>
            <a:off x="2087645" y="3699740"/>
            <a:ext cx="711613" cy="523220"/>
          </a:xfrm>
          <a:prstGeom prst="rect">
            <a:avLst/>
          </a:prstGeom>
        </p:spPr>
        <p:txBody>
          <a:bodyPr wrap="square">
            <a:spAutoFit/>
          </a:bodyPr>
          <a:lstStyle/>
          <a:p>
            <a:pPr marR="4660" algn="r"/>
            <a:r>
              <a:rPr lang="en-US" altLang="zh-CN" sz="2800" i="1" dirty="0">
                <a:latin typeface="Gill Sans MT" panose="020B0502020104020203" pitchFamily="34" charset="0"/>
              </a:rPr>
              <a:t>a</a:t>
            </a:r>
            <a:r>
              <a:rPr lang="en-US" altLang="zh-CN" sz="2800" i="1" baseline="-25000" dirty="0">
                <a:latin typeface="Book Antiqua" panose="02040602050305030304" pitchFamily="18" charset="0"/>
              </a:rPr>
              <a:t>l</a:t>
            </a:r>
          </a:p>
        </p:txBody>
      </p:sp>
      <p:sp>
        <p:nvSpPr>
          <p:cNvPr id="15" name="矩形 14">
            <a:extLst>
              <a:ext uri="{FF2B5EF4-FFF2-40B4-BE49-F238E27FC236}">
                <a16:creationId xmlns:a16="http://schemas.microsoft.com/office/drawing/2014/main" id="{E6A26666-8AD1-4C2C-804F-F3BB7492F3AF}"/>
              </a:ext>
            </a:extLst>
          </p:cNvPr>
          <p:cNvSpPr/>
          <p:nvPr/>
        </p:nvSpPr>
        <p:spPr>
          <a:xfrm>
            <a:off x="1978989" y="4400435"/>
            <a:ext cx="880980" cy="523220"/>
          </a:xfrm>
          <a:prstGeom prst="rect">
            <a:avLst/>
          </a:prstGeom>
        </p:spPr>
        <p:txBody>
          <a:bodyPr wrap="square">
            <a:spAutoFit/>
          </a:bodyPr>
          <a:lstStyle/>
          <a:p>
            <a:pPr marR="16440" algn="r"/>
            <a:r>
              <a:rPr lang="en-US" altLang="zh-CN" sz="2800" i="1" dirty="0" err="1">
                <a:latin typeface="Bell MT" panose="02020503060305020303" pitchFamily="18" charset="0"/>
              </a:rPr>
              <a:t>w</a:t>
            </a:r>
            <a:r>
              <a:rPr lang="en-US" altLang="zh-CN" sz="2400" i="1" baseline="-25000" dirty="0" err="1">
                <a:latin typeface="Book Antiqua" panose="02040602050305030304" pitchFamily="18" charset="0"/>
              </a:rPr>
              <a:t>l</a:t>
            </a:r>
            <a:endParaRPr lang="en-US" altLang="zh-CN" sz="2400" i="1" baseline="-25000" dirty="0">
              <a:latin typeface="Book Antiqua" panose="02040602050305030304" pitchFamily="18" charset="0"/>
            </a:endParaRPr>
          </a:p>
        </p:txBody>
      </p:sp>
      <p:sp>
        <p:nvSpPr>
          <p:cNvPr id="18" name="文本框 17">
            <a:extLst>
              <a:ext uri="{FF2B5EF4-FFF2-40B4-BE49-F238E27FC236}">
                <a16:creationId xmlns:a16="http://schemas.microsoft.com/office/drawing/2014/main" id="{30ED126D-140D-4A11-8B88-37E436459EF5}"/>
              </a:ext>
            </a:extLst>
          </p:cNvPr>
          <p:cNvSpPr txBox="1"/>
          <p:nvPr/>
        </p:nvSpPr>
        <p:spPr>
          <a:xfrm>
            <a:off x="1964028" y="2683234"/>
            <a:ext cx="9070417" cy="3046988"/>
          </a:xfrm>
          <a:prstGeom prst="rect">
            <a:avLst/>
          </a:prstGeom>
          <a:noFill/>
        </p:spPr>
        <p:txBody>
          <a:bodyPr wrap="square" rtlCol="0">
            <a:spAutoFit/>
          </a:bodyPr>
          <a:lstStyle/>
          <a:p>
            <a:pPr marL="285750" indent="-285750">
              <a:buFont typeface="Wingdings" panose="05000000000000000000" pitchFamily="2" charset="2"/>
              <a:buChar char="l"/>
            </a:pPr>
            <a:r>
              <a:rPr lang="en-US" altLang="zh-CN" sz="2400" dirty="0">
                <a:latin typeface="微软雅黑" panose="020B0503020204020204" pitchFamily="34" charset="-122"/>
                <a:ea typeface="微软雅黑" panose="020B0503020204020204" pitchFamily="34" charset="-122"/>
              </a:rPr>
              <a:t>                 total computation time across the forward and                    </a:t>
            </a:r>
          </a:p>
          <a:p>
            <a:r>
              <a:rPr lang="en-US" altLang="zh-CN" sz="2400" dirty="0">
                <a:latin typeface="微软雅黑" panose="020B0503020204020204" pitchFamily="34" charset="-122"/>
                <a:ea typeface="微软雅黑" panose="020B0503020204020204" pitchFamily="34" charset="-122"/>
              </a:rPr>
              <a:t>                    backward passes for layer l</a:t>
            </a:r>
          </a:p>
          <a:p>
            <a:pPr marL="285750" indent="-285750">
              <a:buFont typeface="Wingdings" panose="05000000000000000000" pitchFamily="2" charset="2"/>
              <a:buChar char="l"/>
            </a:pPr>
            <a:endParaRPr lang="en-US" altLang="zh-CN" sz="2400" dirty="0">
              <a:latin typeface="微软雅黑" panose="020B0503020204020204" pitchFamily="34" charset="-122"/>
              <a:ea typeface="微软雅黑" panose="020B0503020204020204" pitchFamily="34" charset="-122"/>
            </a:endParaRPr>
          </a:p>
          <a:p>
            <a:pPr marL="285750" indent="-285750">
              <a:buFont typeface="Wingdings" panose="05000000000000000000" pitchFamily="2" charset="2"/>
              <a:buChar char="l"/>
            </a:pPr>
            <a:r>
              <a:rPr lang="en-US" altLang="zh-CN" sz="2400" dirty="0">
                <a:latin typeface="微软雅黑" panose="020B0503020204020204" pitchFamily="34" charset="-122"/>
                <a:ea typeface="微软雅黑" panose="020B0503020204020204" pitchFamily="34" charset="-122"/>
              </a:rPr>
              <a:t>                 the size of the output activations of layer l</a:t>
            </a:r>
          </a:p>
          <a:p>
            <a:pPr marL="285750" indent="-285750">
              <a:buFont typeface="Wingdings" panose="05000000000000000000" pitchFamily="2" charset="2"/>
              <a:buChar char="l"/>
            </a:pPr>
            <a:endParaRPr lang="zh-CN" altLang="en-US" sz="2400" dirty="0">
              <a:latin typeface="微软雅黑" panose="020B0503020204020204" pitchFamily="34" charset="-122"/>
              <a:ea typeface="微软雅黑" panose="020B0503020204020204" pitchFamily="34" charset="-122"/>
            </a:endParaRPr>
          </a:p>
          <a:p>
            <a:pPr marL="285750" indent="-285750">
              <a:buFont typeface="Wingdings" panose="05000000000000000000" pitchFamily="2" charset="2"/>
              <a:buChar char="l"/>
            </a:pPr>
            <a:r>
              <a:rPr lang="zh-CN" altLang="en-US" sz="2400" dirty="0">
                <a:latin typeface="微软雅黑" panose="020B0503020204020204" pitchFamily="34" charset="-122"/>
                <a:ea typeface="微软雅黑" panose="020B0503020204020204" pitchFamily="34" charset="-122"/>
              </a:rPr>
              <a:t>                 he size of weight parameters for layer l in bytes</a:t>
            </a:r>
            <a:endParaRPr lang="en-US" altLang="zh-CN" sz="2400" dirty="0">
              <a:latin typeface="微软雅黑" panose="020B0503020204020204" pitchFamily="34" charset="-122"/>
              <a:ea typeface="微软雅黑" panose="020B0503020204020204" pitchFamily="34" charset="-122"/>
            </a:endParaRPr>
          </a:p>
          <a:p>
            <a:pPr marL="285750" indent="-285750">
              <a:buFont typeface="Wingdings" panose="05000000000000000000" pitchFamily="2" charset="2"/>
              <a:buChar char="l"/>
            </a:pPr>
            <a:endParaRPr lang="en-US" altLang="zh-CN" sz="2400" dirty="0">
              <a:latin typeface="微软雅黑" panose="020B0503020204020204" pitchFamily="34" charset="-122"/>
              <a:ea typeface="微软雅黑" panose="020B0503020204020204" pitchFamily="34" charset="-122"/>
            </a:endParaRPr>
          </a:p>
          <a:p>
            <a:pPr marL="342900" indent="-342900">
              <a:buFont typeface="Wingdings" panose="05000000000000000000" pitchFamily="2" charset="2"/>
              <a:buChar char="l"/>
            </a:pPr>
            <a:r>
              <a:rPr lang="en-US" altLang="zh-CN" sz="2400" dirty="0">
                <a:latin typeface="微软雅黑" panose="020B0503020204020204" pitchFamily="34" charset="-122"/>
                <a:ea typeface="微软雅黑" panose="020B0503020204020204" pitchFamily="34" charset="-122"/>
              </a:rPr>
              <a:t>                the time for weight synchronization for layer l</a:t>
            </a:r>
            <a:endParaRPr lang="zh-CN" altLang="en-US" sz="2400" dirty="0">
              <a:latin typeface="微软雅黑" panose="020B0503020204020204" pitchFamily="34" charset="-122"/>
              <a:ea typeface="微软雅黑" panose="020B0503020204020204" pitchFamily="34" charset="-122"/>
            </a:endParaRPr>
          </a:p>
        </p:txBody>
      </p:sp>
      <p:sp>
        <p:nvSpPr>
          <p:cNvPr id="20" name="矩形 19">
            <a:extLst>
              <a:ext uri="{FF2B5EF4-FFF2-40B4-BE49-F238E27FC236}">
                <a16:creationId xmlns:a16="http://schemas.microsoft.com/office/drawing/2014/main" id="{01829552-8B6B-4A51-A9FC-BEB28CDA8D1E}"/>
              </a:ext>
            </a:extLst>
          </p:cNvPr>
          <p:cNvSpPr/>
          <p:nvPr/>
        </p:nvSpPr>
        <p:spPr>
          <a:xfrm>
            <a:off x="2109499" y="2683234"/>
            <a:ext cx="880980" cy="461665"/>
          </a:xfrm>
          <a:prstGeom prst="rect">
            <a:avLst/>
          </a:prstGeom>
        </p:spPr>
        <p:txBody>
          <a:bodyPr wrap="square">
            <a:spAutoFit/>
          </a:bodyPr>
          <a:lstStyle/>
          <a:p>
            <a:pPr marR="43060" algn="ctr"/>
            <a:r>
              <a:rPr lang="en-US" altLang="zh-CN" sz="2400" i="1" dirty="0">
                <a:latin typeface="Bookman Old Style" panose="02050604050505020204" pitchFamily="18" charset="0"/>
              </a:rPr>
              <a:t>T</a:t>
            </a:r>
            <a:r>
              <a:rPr lang="en-US" altLang="zh-CN" sz="2400" i="1" baseline="-25000" dirty="0">
                <a:latin typeface="Book Antiqua" panose="02040602050305030304" pitchFamily="18" charset="0"/>
              </a:rPr>
              <a:t>l</a:t>
            </a:r>
            <a:endParaRPr lang="en-US" altLang="zh-CN" sz="900" i="1" baseline="-25000" dirty="0">
              <a:latin typeface="Book Antiqua" panose="02040602050305030304" pitchFamily="18" charset="0"/>
            </a:endParaRPr>
          </a:p>
        </p:txBody>
      </p:sp>
      <p:pic>
        <p:nvPicPr>
          <p:cNvPr id="26" name="图片 25">
            <a:extLst>
              <a:ext uri="{FF2B5EF4-FFF2-40B4-BE49-F238E27FC236}">
                <a16:creationId xmlns:a16="http://schemas.microsoft.com/office/drawing/2014/main" id="{E237B1D0-BD49-43E9-BB0C-45DCAEBB2579}"/>
              </a:ext>
            </a:extLst>
          </p:cNvPr>
          <p:cNvPicPr>
            <a:picLocks noChangeAspect="1"/>
          </p:cNvPicPr>
          <p:nvPr/>
        </p:nvPicPr>
        <p:blipFill rotWithShape="1">
          <a:blip r:embed="rId4"/>
          <a:srcRect l="46548" t="75838" r="38777"/>
          <a:stretch/>
        </p:blipFill>
        <p:spPr>
          <a:xfrm>
            <a:off x="2336694" y="5271041"/>
            <a:ext cx="1046549" cy="375153"/>
          </a:xfrm>
          <a:prstGeom prst="rect">
            <a:avLst/>
          </a:prstGeom>
        </p:spPr>
      </p:pic>
    </p:spTree>
    <p:extLst>
      <p:ext uri="{BB962C8B-B14F-4D97-AF65-F5344CB8AC3E}">
        <p14:creationId xmlns:p14="http://schemas.microsoft.com/office/powerpoint/2010/main" val="101963594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p:cNvSpPr/>
          <p:nvPr/>
        </p:nvSpPr>
        <p:spPr>
          <a:xfrm>
            <a:off x="1524000" y="1"/>
            <a:ext cx="9144574" cy="895927"/>
          </a:xfrm>
          <a:prstGeom prst="rect">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pic>
        <p:nvPicPr>
          <p:cNvPr id="6" name="图片 5"/>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725893" y="115413"/>
            <a:ext cx="674253" cy="674253"/>
          </a:xfrm>
          <a:prstGeom prst="rect">
            <a:avLst/>
          </a:prstGeom>
        </p:spPr>
      </p:pic>
      <p:cxnSp>
        <p:nvCxnSpPr>
          <p:cNvPr id="7" name="直接连接符 19"/>
          <p:cNvCxnSpPr>
            <a:cxnSpLocks/>
          </p:cNvCxnSpPr>
          <p:nvPr/>
        </p:nvCxnSpPr>
        <p:spPr bwMode="auto">
          <a:xfrm flipH="1">
            <a:off x="1964028" y="-25400"/>
            <a:ext cx="1587" cy="841375"/>
          </a:xfrm>
          <a:prstGeom prst="line">
            <a:avLst/>
          </a:prstGeom>
          <a:noFill/>
          <a:ln w="28575" algn="ctr">
            <a:solidFill>
              <a:schemeClr val="bg2"/>
            </a:solidFill>
            <a:round/>
            <a:headEnd/>
            <a:tailEnd/>
          </a:ln>
          <a:extLst>
            <a:ext uri="{909E8E84-426E-40DD-AFC4-6F175D3DCCD1}">
              <a14:hiddenFill xmlns:a14="http://schemas.microsoft.com/office/drawing/2010/main">
                <a:noFill/>
              </a14:hiddenFill>
            </a:ext>
          </a:extLst>
        </p:spPr>
      </p:cxnSp>
      <p:cxnSp>
        <p:nvCxnSpPr>
          <p:cNvPr id="8" name="直接连接符 20"/>
          <p:cNvCxnSpPr>
            <a:cxnSpLocks/>
          </p:cNvCxnSpPr>
          <p:nvPr/>
        </p:nvCxnSpPr>
        <p:spPr bwMode="auto">
          <a:xfrm flipH="1">
            <a:off x="2035175" y="-26988"/>
            <a:ext cx="1588" cy="554038"/>
          </a:xfrm>
          <a:prstGeom prst="line">
            <a:avLst/>
          </a:prstGeom>
          <a:noFill/>
          <a:ln w="28575" algn="ctr">
            <a:solidFill>
              <a:schemeClr val="bg2"/>
            </a:solidFill>
            <a:round/>
            <a:headEnd/>
            <a:tailEnd/>
          </a:ln>
          <a:extLst>
            <a:ext uri="{909E8E84-426E-40DD-AFC4-6F175D3DCCD1}">
              <a14:hiddenFill xmlns:a14="http://schemas.microsoft.com/office/drawing/2010/main">
                <a:noFill/>
              </a14:hiddenFill>
            </a:ext>
          </a:extLst>
        </p:spPr>
      </p:cxnSp>
      <p:cxnSp>
        <p:nvCxnSpPr>
          <p:cNvPr id="9" name="直接连接符 30"/>
          <p:cNvCxnSpPr>
            <a:cxnSpLocks/>
          </p:cNvCxnSpPr>
          <p:nvPr/>
        </p:nvCxnSpPr>
        <p:spPr bwMode="auto">
          <a:xfrm>
            <a:off x="2109499" y="-26988"/>
            <a:ext cx="0" cy="298451"/>
          </a:xfrm>
          <a:prstGeom prst="line">
            <a:avLst/>
          </a:prstGeom>
          <a:noFill/>
          <a:ln w="28575" algn="ctr">
            <a:solidFill>
              <a:schemeClr val="bg2"/>
            </a:solidFill>
            <a:round/>
            <a:headEnd/>
            <a:tailEnd/>
          </a:ln>
          <a:extLst>
            <a:ext uri="{909E8E84-426E-40DD-AFC4-6F175D3DCCD1}">
              <a14:hiddenFill xmlns:a14="http://schemas.microsoft.com/office/drawing/2010/main">
                <a:noFill/>
              </a14:hiddenFill>
            </a:ext>
          </a:extLst>
        </p:spPr>
      </p:cxnSp>
      <p:sp>
        <p:nvSpPr>
          <p:cNvPr id="10" name="文本框 9"/>
          <p:cNvSpPr txBox="1"/>
          <p:nvPr/>
        </p:nvSpPr>
        <p:spPr>
          <a:xfrm>
            <a:off x="2405641" y="72122"/>
            <a:ext cx="7315488" cy="1138773"/>
          </a:xfrm>
          <a:prstGeom prst="rect">
            <a:avLst/>
          </a:prstGeom>
          <a:noFill/>
        </p:spPr>
        <p:txBody>
          <a:bodyPr wrap="square" rtlCol="0">
            <a:spAutoFit/>
          </a:bodyPr>
          <a:lstStyle/>
          <a:p>
            <a:r>
              <a:rPr lang="en-US" altLang="zh-CN" sz="3600" dirty="0">
                <a:solidFill>
                  <a:schemeClr val="bg1"/>
                </a:solidFill>
                <a:latin typeface="黑体" panose="02010609060101010101" pitchFamily="49" charset="-122"/>
                <a:ea typeface="黑体" panose="02010609060101010101" pitchFamily="49" charset="-122"/>
              </a:rPr>
              <a:t>Challenge 1:Work Partitioning</a:t>
            </a:r>
            <a:endParaRPr lang="zh-CN" altLang="en-US" sz="3600" dirty="0">
              <a:solidFill>
                <a:schemeClr val="bg1"/>
              </a:solidFill>
              <a:latin typeface="黑体" panose="02010609060101010101" pitchFamily="49" charset="-122"/>
              <a:ea typeface="黑体" panose="02010609060101010101" pitchFamily="49" charset="-122"/>
            </a:endParaRPr>
          </a:p>
          <a:p>
            <a:endParaRPr lang="zh-CN" altLang="en-US" sz="3200" dirty="0">
              <a:solidFill>
                <a:schemeClr val="bg1"/>
              </a:solidFill>
              <a:latin typeface="黑体" panose="02010609060101010101" pitchFamily="49" charset="-122"/>
              <a:ea typeface="黑体" panose="02010609060101010101" pitchFamily="49" charset="-122"/>
            </a:endParaRPr>
          </a:p>
        </p:txBody>
      </p:sp>
      <p:sp>
        <p:nvSpPr>
          <p:cNvPr id="2" name="文本框 1"/>
          <p:cNvSpPr txBox="1"/>
          <p:nvPr/>
        </p:nvSpPr>
        <p:spPr>
          <a:xfrm>
            <a:off x="2253242" y="1303403"/>
            <a:ext cx="7215879" cy="492443"/>
          </a:xfrm>
          <a:prstGeom prst="rect">
            <a:avLst/>
          </a:prstGeom>
          <a:noFill/>
        </p:spPr>
        <p:txBody>
          <a:bodyPr wrap="square" rtlCol="0">
            <a:spAutoFit/>
          </a:bodyPr>
          <a:lstStyle/>
          <a:p>
            <a:pPr marL="285750" indent="-285750">
              <a:buFont typeface="Wingdings" panose="05000000000000000000" pitchFamily="2" charset="2"/>
              <a:buChar char="n"/>
            </a:pPr>
            <a:r>
              <a:rPr lang="en-US" altLang="zh-CN" sz="2600" dirty="0">
                <a:latin typeface="微软雅黑" panose="020B0503020204020204" pitchFamily="34" charset="-122"/>
                <a:ea typeface="微软雅黑" panose="020B0503020204020204" pitchFamily="34" charset="-122"/>
              </a:rPr>
              <a:t>An example 2-level hardware topology</a:t>
            </a:r>
            <a:endParaRPr lang="zh-CN" altLang="en-US" sz="2600" dirty="0">
              <a:latin typeface="微软雅黑" panose="020B0503020204020204" pitchFamily="34" charset="-122"/>
              <a:ea typeface="微软雅黑" panose="020B0503020204020204" pitchFamily="34" charset="-122"/>
            </a:endParaRPr>
          </a:p>
        </p:txBody>
      </p:sp>
      <p:pic>
        <p:nvPicPr>
          <p:cNvPr id="3" name="图片 2">
            <a:extLst>
              <a:ext uri="{FF2B5EF4-FFF2-40B4-BE49-F238E27FC236}">
                <a16:creationId xmlns:a16="http://schemas.microsoft.com/office/drawing/2014/main" id="{7415A602-3F3F-45F7-8AF9-1B3224BCB308}"/>
              </a:ext>
            </a:extLst>
          </p:cNvPr>
          <p:cNvPicPr>
            <a:picLocks noChangeAspect="1"/>
          </p:cNvPicPr>
          <p:nvPr/>
        </p:nvPicPr>
        <p:blipFill>
          <a:blip r:embed="rId4"/>
          <a:stretch>
            <a:fillRect/>
          </a:stretch>
        </p:blipFill>
        <p:spPr>
          <a:xfrm>
            <a:off x="1964028" y="2322867"/>
            <a:ext cx="7889127" cy="1774486"/>
          </a:xfrm>
          <a:prstGeom prst="rect">
            <a:avLst/>
          </a:prstGeom>
        </p:spPr>
      </p:pic>
      <p:sp>
        <p:nvSpPr>
          <p:cNvPr id="4" name="矩形 3">
            <a:extLst>
              <a:ext uri="{FF2B5EF4-FFF2-40B4-BE49-F238E27FC236}">
                <a16:creationId xmlns:a16="http://schemas.microsoft.com/office/drawing/2014/main" id="{98FBA887-EC98-40C9-B006-2FE5D6630222}"/>
              </a:ext>
            </a:extLst>
          </p:cNvPr>
          <p:cNvSpPr/>
          <p:nvPr/>
        </p:nvSpPr>
        <p:spPr>
          <a:xfrm>
            <a:off x="2860591" y="4699399"/>
            <a:ext cx="6096000" cy="1015663"/>
          </a:xfrm>
          <a:prstGeom prst="rect">
            <a:avLst/>
          </a:prstGeom>
        </p:spPr>
        <p:txBody>
          <a:bodyPr>
            <a:spAutoFit/>
          </a:bodyPr>
          <a:lstStyle/>
          <a:p>
            <a:pPr marL="342900" indent="-342900">
              <a:buFont typeface="Wingdings" panose="05000000000000000000" pitchFamily="2" charset="2"/>
              <a:buChar char="l"/>
            </a:pPr>
            <a:r>
              <a:rPr lang="en-US" altLang="zh-CN" sz="2000" dirty="0">
                <a:latin typeface="LinLibertineT"/>
              </a:rPr>
              <a:t>We assume that level </a:t>
            </a:r>
            <a:r>
              <a:rPr lang="en-US" altLang="zh-CN" sz="2000" dirty="0">
                <a:latin typeface="LinLibertineI"/>
              </a:rPr>
              <a:t>k </a:t>
            </a:r>
            <a:r>
              <a:rPr lang="en-US" altLang="zh-CN" sz="2000" dirty="0">
                <a:latin typeface="LinLibertineT"/>
              </a:rPr>
              <a:t>is comprised of </a:t>
            </a:r>
            <a:r>
              <a:rPr lang="en-US" altLang="zh-CN" sz="2000" dirty="0" err="1">
                <a:latin typeface="LinLibertineI"/>
              </a:rPr>
              <a:t>m</a:t>
            </a:r>
            <a:r>
              <a:rPr lang="en-US" altLang="zh-CN" sz="1050" dirty="0" err="1">
                <a:latin typeface="LinLibertineI7"/>
              </a:rPr>
              <a:t>k</a:t>
            </a:r>
            <a:r>
              <a:rPr lang="en-US" altLang="zh-CN" sz="1050" dirty="0">
                <a:latin typeface="LinLibertineI7"/>
              </a:rPr>
              <a:t> </a:t>
            </a:r>
            <a:r>
              <a:rPr lang="en-US" altLang="zh-CN" sz="900" dirty="0">
                <a:latin typeface="LinLibertineI7"/>
              </a:rPr>
              <a:t> </a:t>
            </a:r>
            <a:r>
              <a:rPr lang="en-US" altLang="zh-CN" sz="2000" dirty="0">
                <a:latin typeface="LinLibertineT"/>
              </a:rPr>
              <a:t>components of level </a:t>
            </a:r>
            <a:r>
              <a:rPr lang="en-US" altLang="zh-CN" sz="2000" dirty="0">
                <a:latin typeface="LinLibertine"/>
              </a:rPr>
              <a:t>(</a:t>
            </a:r>
            <a:r>
              <a:rPr lang="en-US" altLang="zh-CN" sz="2000" dirty="0">
                <a:latin typeface="LinLibertineI"/>
              </a:rPr>
              <a:t>k </a:t>
            </a:r>
            <a:r>
              <a:rPr lang="en-US" altLang="zh-CN" sz="2000" dirty="0">
                <a:latin typeface="txsy"/>
              </a:rPr>
              <a:t>− </a:t>
            </a:r>
            <a:r>
              <a:rPr lang="en-US" altLang="zh-CN" sz="2000" dirty="0">
                <a:latin typeface="LinLibertineT"/>
              </a:rPr>
              <a:t>1</a:t>
            </a:r>
            <a:r>
              <a:rPr lang="en-US" altLang="zh-CN" sz="2000" dirty="0">
                <a:latin typeface="LinLibertine"/>
              </a:rPr>
              <a:t>)</a:t>
            </a:r>
            <a:r>
              <a:rPr lang="en-US" altLang="zh-CN" sz="2000" dirty="0">
                <a:latin typeface="LinLibertineT"/>
              </a:rPr>
              <a:t>, connected by links of bandwidth </a:t>
            </a:r>
            <a:r>
              <a:rPr lang="en-US" altLang="zh-CN" sz="2000" dirty="0">
                <a:latin typeface="LinLibertineI"/>
              </a:rPr>
              <a:t>B</a:t>
            </a:r>
            <a:r>
              <a:rPr lang="en-US" altLang="zh-CN" sz="1050" dirty="0">
                <a:latin typeface="LinLibertineI7"/>
              </a:rPr>
              <a:t>k</a:t>
            </a:r>
            <a:endParaRPr lang="zh-CN" altLang="en-US" sz="2000" dirty="0"/>
          </a:p>
        </p:txBody>
      </p:sp>
    </p:spTree>
    <p:extLst>
      <p:ext uri="{BB962C8B-B14F-4D97-AF65-F5344CB8AC3E}">
        <p14:creationId xmlns:p14="http://schemas.microsoft.com/office/powerpoint/2010/main" val="77516310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4"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p:cNvSpPr/>
          <p:nvPr/>
        </p:nvSpPr>
        <p:spPr>
          <a:xfrm>
            <a:off x="1524000" y="1"/>
            <a:ext cx="9144574" cy="895927"/>
          </a:xfrm>
          <a:prstGeom prst="rect">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pic>
        <p:nvPicPr>
          <p:cNvPr id="6" name="图片 5"/>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725893" y="115413"/>
            <a:ext cx="674253" cy="674253"/>
          </a:xfrm>
          <a:prstGeom prst="rect">
            <a:avLst/>
          </a:prstGeom>
        </p:spPr>
      </p:pic>
      <p:cxnSp>
        <p:nvCxnSpPr>
          <p:cNvPr id="7" name="直接连接符 19"/>
          <p:cNvCxnSpPr>
            <a:cxnSpLocks/>
          </p:cNvCxnSpPr>
          <p:nvPr/>
        </p:nvCxnSpPr>
        <p:spPr bwMode="auto">
          <a:xfrm flipH="1">
            <a:off x="1964028" y="-25400"/>
            <a:ext cx="1587" cy="841375"/>
          </a:xfrm>
          <a:prstGeom prst="line">
            <a:avLst/>
          </a:prstGeom>
          <a:noFill/>
          <a:ln w="28575" algn="ctr">
            <a:solidFill>
              <a:schemeClr val="bg2"/>
            </a:solidFill>
            <a:round/>
            <a:headEnd/>
            <a:tailEnd/>
          </a:ln>
          <a:extLst>
            <a:ext uri="{909E8E84-426E-40DD-AFC4-6F175D3DCCD1}">
              <a14:hiddenFill xmlns:a14="http://schemas.microsoft.com/office/drawing/2010/main">
                <a:noFill/>
              </a14:hiddenFill>
            </a:ext>
          </a:extLst>
        </p:spPr>
      </p:cxnSp>
      <p:cxnSp>
        <p:nvCxnSpPr>
          <p:cNvPr id="8" name="直接连接符 20"/>
          <p:cNvCxnSpPr>
            <a:cxnSpLocks/>
          </p:cNvCxnSpPr>
          <p:nvPr/>
        </p:nvCxnSpPr>
        <p:spPr bwMode="auto">
          <a:xfrm flipH="1">
            <a:off x="2035175" y="-26988"/>
            <a:ext cx="1588" cy="554038"/>
          </a:xfrm>
          <a:prstGeom prst="line">
            <a:avLst/>
          </a:prstGeom>
          <a:noFill/>
          <a:ln w="28575" algn="ctr">
            <a:solidFill>
              <a:schemeClr val="bg2"/>
            </a:solidFill>
            <a:round/>
            <a:headEnd/>
            <a:tailEnd/>
          </a:ln>
          <a:extLst>
            <a:ext uri="{909E8E84-426E-40DD-AFC4-6F175D3DCCD1}">
              <a14:hiddenFill xmlns:a14="http://schemas.microsoft.com/office/drawing/2010/main">
                <a:noFill/>
              </a14:hiddenFill>
            </a:ext>
          </a:extLst>
        </p:spPr>
      </p:cxnSp>
      <p:cxnSp>
        <p:nvCxnSpPr>
          <p:cNvPr id="9" name="直接连接符 30"/>
          <p:cNvCxnSpPr>
            <a:cxnSpLocks/>
          </p:cNvCxnSpPr>
          <p:nvPr/>
        </p:nvCxnSpPr>
        <p:spPr bwMode="auto">
          <a:xfrm>
            <a:off x="2109499" y="-26988"/>
            <a:ext cx="0" cy="298451"/>
          </a:xfrm>
          <a:prstGeom prst="line">
            <a:avLst/>
          </a:prstGeom>
          <a:noFill/>
          <a:ln w="28575" algn="ctr">
            <a:solidFill>
              <a:schemeClr val="bg2"/>
            </a:solidFill>
            <a:round/>
            <a:headEnd/>
            <a:tailEnd/>
          </a:ln>
          <a:extLst>
            <a:ext uri="{909E8E84-426E-40DD-AFC4-6F175D3DCCD1}">
              <a14:hiddenFill xmlns:a14="http://schemas.microsoft.com/office/drawing/2010/main">
                <a:noFill/>
              </a14:hiddenFill>
            </a:ext>
          </a:extLst>
        </p:spPr>
      </p:cxnSp>
      <p:sp>
        <p:nvSpPr>
          <p:cNvPr id="10" name="文本框 9"/>
          <p:cNvSpPr txBox="1"/>
          <p:nvPr/>
        </p:nvSpPr>
        <p:spPr>
          <a:xfrm>
            <a:off x="2405641" y="72122"/>
            <a:ext cx="7313900" cy="1138773"/>
          </a:xfrm>
          <a:prstGeom prst="rect">
            <a:avLst/>
          </a:prstGeom>
          <a:noFill/>
        </p:spPr>
        <p:txBody>
          <a:bodyPr wrap="square" rtlCol="0">
            <a:spAutoFit/>
          </a:bodyPr>
          <a:lstStyle/>
          <a:p>
            <a:r>
              <a:rPr lang="en-US" altLang="zh-CN" sz="3600" dirty="0">
                <a:solidFill>
                  <a:schemeClr val="bg1"/>
                </a:solidFill>
                <a:latin typeface="黑体" panose="02010609060101010101" pitchFamily="49" charset="-122"/>
                <a:ea typeface="黑体" panose="02010609060101010101" pitchFamily="49" charset="-122"/>
              </a:rPr>
              <a:t>Challenge 1:Work Partitioning</a:t>
            </a:r>
            <a:endParaRPr lang="zh-CN" altLang="en-US" sz="3600" dirty="0">
              <a:solidFill>
                <a:schemeClr val="bg1"/>
              </a:solidFill>
              <a:latin typeface="黑体" panose="02010609060101010101" pitchFamily="49" charset="-122"/>
              <a:ea typeface="黑体" panose="02010609060101010101" pitchFamily="49" charset="-122"/>
            </a:endParaRPr>
          </a:p>
          <a:p>
            <a:endParaRPr lang="zh-CN" altLang="en-US" sz="3200" dirty="0">
              <a:solidFill>
                <a:schemeClr val="bg1"/>
              </a:solidFill>
              <a:latin typeface="黑体" panose="02010609060101010101" pitchFamily="49" charset="-122"/>
              <a:ea typeface="黑体" panose="02010609060101010101" pitchFamily="49" charset="-122"/>
            </a:endParaRPr>
          </a:p>
        </p:txBody>
      </p:sp>
      <p:sp>
        <p:nvSpPr>
          <p:cNvPr id="2" name="文本框 1"/>
          <p:cNvSpPr txBox="1"/>
          <p:nvPr/>
        </p:nvSpPr>
        <p:spPr>
          <a:xfrm>
            <a:off x="2253242" y="1303403"/>
            <a:ext cx="7215879" cy="492443"/>
          </a:xfrm>
          <a:prstGeom prst="rect">
            <a:avLst/>
          </a:prstGeom>
          <a:noFill/>
        </p:spPr>
        <p:txBody>
          <a:bodyPr wrap="square" rtlCol="0">
            <a:spAutoFit/>
          </a:bodyPr>
          <a:lstStyle/>
          <a:p>
            <a:pPr marL="285750" indent="-285750">
              <a:buFont typeface="Wingdings" panose="05000000000000000000" pitchFamily="2" charset="2"/>
              <a:buChar char="n"/>
            </a:pPr>
            <a:r>
              <a:rPr lang="en-US" altLang="zh-CN" sz="2600" dirty="0">
                <a:latin typeface="微软雅黑" panose="020B0503020204020204" pitchFamily="34" charset="-122"/>
                <a:ea typeface="微软雅黑" panose="020B0503020204020204" pitchFamily="34" charset="-122"/>
              </a:rPr>
              <a:t>Notation</a:t>
            </a:r>
            <a:endParaRPr lang="zh-CN" altLang="en-US" sz="2600" dirty="0">
              <a:latin typeface="微软雅黑" panose="020B0503020204020204" pitchFamily="34" charset="-122"/>
              <a:ea typeface="微软雅黑" panose="020B0503020204020204" pitchFamily="34" charset="-122"/>
            </a:endParaRPr>
          </a:p>
        </p:txBody>
      </p:sp>
      <p:pic>
        <p:nvPicPr>
          <p:cNvPr id="14" name="图片 13">
            <a:extLst>
              <a:ext uri="{FF2B5EF4-FFF2-40B4-BE49-F238E27FC236}">
                <a16:creationId xmlns:a16="http://schemas.microsoft.com/office/drawing/2014/main" id="{7AFD60D4-2608-4210-BAF4-2FBF2C5CB4F7}"/>
              </a:ext>
            </a:extLst>
          </p:cNvPr>
          <p:cNvPicPr>
            <a:picLocks noChangeAspect="1"/>
          </p:cNvPicPr>
          <p:nvPr/>
        </p:nvPicPr>
        <p:blipFill rotWithShape="1">
          <a:blip r:embed="rId4"/>
          <a:srcRect l="57422" t="3326" b="1"/>
          <a:stretch/>
        </p:blipFill>
        <p:spPr>
          <a:xfrm>
            <a:off x="2389623" y="2423640"/>
            <a:ext cx="1763278" cy="448988"/>
          </a:xfrm>
          <a:prstGeom prst="rect">
            <a:avLst/>
          </a:prstGeom>
        </p:spPr>
      </p:pic>
      <p:sp>
        <p:nvSpPr>
          <p:cNvPr id="15" name="矩形 14">
            <a:extLst>
              <a:ext uri="{FF2B5EF4-FFF2-40B4-BE49-F238E27FC236}">
                <a16:creationId xmlns:a16="http://schemas.microsoft.com/office/drawing/2014/main" id="{2432DFA6-4EDE-42F8-B697-C04DFA4A900B}"/>
              </a:ext>
            </a:extLst>
          </p:cNvPr>
          <p:cNvSpPr/>
          <p:nvPr/>
        </p:nvSpPr>
        <p:spPr>
          <a:xfrm>
            <a:off x="4867275" y="2324969"/>
            <a:ext cx="6096000" cy="830997"/>
          </a:xfrm>
          <a:prstGeom prst="rect">
            <a:avLst/>
          </a:prstGeom>
        </p:spPr>
        <p:txBody>
          <a:bodyPr>
            <a:spAutoFit/>
          </a:bodyPr>
          <a:lstStyle/>
          <a:p>
            <a:pPr marL="342900" indent="-342900">
              <a:buFont typeface="Wingdings" panose="05000000000000000000" pitchFamily="2" charset="2"/>
              <a:buChar char="l"/>
            </a:pPr>
            <a:r>
              <a:rPr lang="en-US" altLang="zh-CN" sz="2400" dirty="0">
                <a:latin typeface="LinLibertineT"/>
              </a:rPr>
              <a:t>the time taken by the slowest stage between layers </a:t>
            </a:r>
            <a:r>
              <a:rPr lang="en-US" altLang="zh-CN" sz="2400" dirty="0" err="1">
                <a:latin typeface="LinLibertineI"/>
              </a:rPr>
              <a:t>i</a:t>
            </a:r>
            <a:r>
              <a:rPr lang="en-US" altLang="zh-CN" sz="2400" dirty="0">
                <a:latin typeface="LinLibertineI"/>
              </a:rPr>
              <a:t> </a:t>
            </a:r>
            <a:r>
              <a:rPr lang="en-US" altLang="zh-CN" sz="2400" dirty="0">
                <a:latin typeface="LinLibertineT"/>
              </a:rPr>
              <a:t>and </a:t>
            </a:r>
            <a:r>
              <a:rPr lang="en-US" altLang="zh-CN" sz="2400" dirty="0">
                <a:latin typeface="LinLibertineI"/>
              </a:rPr>
              <a:t>j </a:t>
            </a:r>
            <a:r>
              <a:rPr lang="en-US" altLang="zh-CN" sz="2400" dirty="0">
                <a:latin typeface="LinLibertineT"/>
              </a:rPr>
              <a:t>using </a:t>
            </a:r>
            <a:r>
              <a:rPr lang="en-US" altLang="zh-CN" sz="2400" dirty="0">
                <a:latin typeface="LinLibertineI"/>
              </a:rPr>
              <a:t>m </a:t>
            </a:r>
            <a:r>
              <a:rPr lang="en-US" altLang="zh-CN" sz="2400" dirty="0">
                <a:latin typeface="LinLibertineT"/>
              </a:rPr>
              <a:t>workers at level </a:t>
            </a:r>
            <a:r>
              <a:rPr lang="en-US" altLang="zh-CN" sz="2400" dirty="0">
                <a:latin typeface="LinLibertineI"/>
              </a:rPr>
              <a:t>k</a:t>
            </a:r>
            <a:endParaRPr lang="zh-CN" altLang="en-US" sz="2400" dirty="0"/>
          </a:p>
        </p:txBody>
      </p:sp>
      <p:pic>
        <p:nvPicPr>
          <p:cNvPr id="16" name="图片 15">
            <a:extLst>
              <a:ext uri="{FF2B5EF4-FFF2-40B4-BE49-F238E27FC236}">
                <a16:creationId xmlns:a16="http://schemas.microsoft.com/office/drawing/2014/main" id="{33567249-693F-4974-9C37-E1E65971FD19}"/>
              </a:ext>
            </a:extLst>
          </p:cNvPr>
          <p:cNvPicPr>
            <a:picLocks noChangeAspect="1"/>
          </p:cNvPicPr>
          <p:nvPr/>
        </p:nvPicPr>
        <p:blipFill rotWithShape="1">
          <a:blip r:embed="rId5"/>
          <a:srcRect r="60299"/>
          <a:stretch/>
        </p:blipFill>
        <p:spPr>
          <a:xfrm>
            <a:off x="1037138" y="3389314"/>
            <a:ext cx="3115763" cy="1698534"/>
          </a:xfrm>
          <a:prstGeom prst="rect">
            <a:avLst/>
          </a:prstGeom>
        </p:spPr>
      </p:pic>
      <p:sp>
        <p:nvSpPr>
          <p:cNvPr id="17" name="矩形 16">
            <a:extLst>
              <a:ext uri="{FF2B5EF4-FFF2-40B4-BE49-F238E27FC236}">
                <a16:creationId xmlns:a16="http://schemas.microsoft.com/office/drawing/2014/main" id="{6D3A8BDB-130B-40CF-91F0-4FEFDD5D0E8E}"/>
              </a:ext>
            </a:extLst>
          </p:cNvPr>
          <p:cNvSpPr/>
          <p:nvPr/>
        </p:nvSpPr>
        <p:spPr>
          <a:xfrm>
            <a:off x="4867274" y="3823082"/>
            <a:ext cx="6276975" cy="830997"/>
          </a:xfrm>
          <a:prstGeom prst="rect">
            <a:avLst/>
          </a:prstGeom>
        </p:spPr>
        <p:txBody>
          <a:bodyPr wrap="square">
            <a:spAutoFit/>
          </a:bodyPr>
          <a:lstStyle/>
          <a:p>
            <a:pPr marL="342900" indent="-342900">
              <a:buFont typeface="Wingdings" panose="05000000000000000000" pitchFamily="2" charset="2"/>
              <a:buChar char="l"/>
            </a:pPr>
            <a:r>
              <a:rPr lang="en-US" altLang="zh-CN" sz="2400" dirty="0">
                <a:latin typeface="LinLibertineT"/>
              </a:rPr>
              <a:t>total time spanning layers i through j, replicated over m workers using</a:t>
            </a:r>
            <a:r>
              <a:rPr lang="zh-CN" altLang="en-US" sz="2400" dirty="0">
                <a:latin typeface="LinLibertineT"/>
              </a:rPr>
              <a:t> </a:t>
            </a:r>
            <a:r>
              <a:rPr lang="en-US" altLang="zh-CN" sz="2400" dirty="0">
                <a:latin typeface="LinLibertineT"/>
              </a:rPr>
              <a:t>bandwidth Bk</a:t>
            </a:r>
            <a:endParaRPr lang="zh-CN" altLang="en-US" sz="2400" dirty="0">
              <a:latin typeface="LinLibertineT"/>
            </a:endParaRPr>
          </a:p>
        </p:txBody>
      </p:sp>
    </p:spTree>
    <p:extLst>
      <p:ext uri="{BB962C8B-B14F-4D97-AF65-F5344CB8AC3E}">
        <p14:creationId xmlns:p14="http://schemas.microsoft.com/office/powerpoint/2010/main" val="177192509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4"/>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5"/>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6"/>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1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15" grpId="0"/>
      <p:bldP spid="17"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p:cNvSpPr/>
          <p:nvPr/>
        </p:nvSpPr>
        <p:spPr>
          <a:xfrm>
            <a:off x="1524000" y="1"/>
            <a:ext cx="9144574" cy="895927"/>
          </a:xfrm>
          <a:prstGeom prst="rect">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pic>
        <p:nvPicPr>
          <p:cNvPr id="6" name="图片 5"/>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725893" y="115413"/>
            <a:ext cx="674253" cy="674253"/>
          </a:xfrm>
          <a:prstGeom prst="rect">
            <a:avLst/>
          </a:prstGeom>
        </p:spPr>
      </p:pic>
      <p:cxnSp>
        <p:nvCxnSpPr>
          <p:cNvPr id="7" name="直接连接符 19"/>
          <p:cNvCxnSpPr>
            <a:cxnSpLocks/>
          </p:cNvCxnSpPr>
          <p:nvPr/>
        </p:nvCxnSpPr>
        <p:spPr bwMode="auto">
          <a:xfrm flipH="1">
            <a:off x="1964028" y="-25400"/>
            <a:ext cx="1587" cy="841375"/>
          </a:xfrm>
          <a:prstGeom prst="line">
            <a:avLst/>
          </a:prstGeom>
          <a:noFill/>
          <a:ln w="28575" algn="ctr">
            <a:solidFill>
              <a:schemeClr val="bg2"/>
            </a:solidFill>
            <a:round/>
            <a:headEnd/>
            <a:tailEnd/>
          </a:ln>
          <a:extLst>
            <a:ext uri="{909E8E84-426E-40DD-AFC4-6F175D3DCCD1}">
              <a14:hiddenFill xmlns:a14="http://schemas.microsoft.com/office/drawing/2010/main">
                <a:noFill/>
              </a14:hiddenFill>
            </a:ext>
          </a:extLst>
        </p:spPr>
      </p:cxnSp>
      <p:cxnSp>
        <p:nvCxnSpPr>
          <p:cNvPr id="8" name="直接连接符 20"/>
          <p:cNvCxnSpPr>
            <a:cxnSpLocks/>
          </p:cNvCxnSpPr>
          <p:nvPr/>
        </p:nvCxnSpPr>
        <p:spPr bwMode="auto">
          <a:xfrm flipH="1">
            <a:off x="2035175" y="-26988"/>
            <a:ext cx="1588" cy="554038"/>
          </a:xfrm>
          <a:prstGeom prst="line">
            <a:avLst/>
          </a:prstGeom>
          <a:noFill/>
          <a:ln w="28575" algn="ctr">
            <a:solidFill>
              <a:schemeClr val="bg2"/>
            </a:solidFill>
            <a:round/>
            <a:headEnd/>
            <a:tailEnd/>
          </a:ln>
          <a:extLst>
            <a:ext uri="{909E8E84-426E-40DD-AFC4-6F175D3DCCD1}">
              <a14:hiddenFill xmlns:a14="http://schemas.microsoft.com/office/drawing/2010/main">
                <a:noFill/>
              </a14:hiddenFill>
            </a:ext>
          </a:extLst>
        </p:spPr>
      </p:cxnSp>
      <p:cxnSp>
        <p:nvCxnSpPr>
          <p:cNvPr id="9" name="直接连接符 30"/>
          <p:cNvCxnSpPr>
            <a:cxnSpLocks/>
          </p:cNvCxnSpPr>
          <p:nvPr/>
        </p:nvCxnSpPr>
        <p:spPr bwMode="auto">
          <a:xfrm>
            <a:off x="2109499" y="-26988"/>
            <a:ext cx="0" cy="298451"/>
          </a:xfrm>
          <a:prstGeom prst="line">
            <a:avLst/>
          </a:prstGeom>
          <a:noFill/>
          <a:ln w="28575" algn="ctr">
            <a:solidFill>
              <a:schemeClr val="bg2"/>
            </a:solidFill>
            <a:round/>
            <a:headEnd/>
            <a:tailEnd/>
          </a:ln>
          <a:extLst>
            <a:ext uri="{909E8E84-426E-40DD-AFC4-6F175D3DCCD1}">
              <a14:hiddenFill xmlns:a14="http://schemas.microsoft.com/office/drawing/2010/main">
                <a:noFill/>
              </a14:hiddenFill>
            </a:ext>
          </a:extLst>
        </p:spPr>
      </p:cxnSp>
      <p:sp>
        <p:nvSpPr>
          <p:cNvPr id="10" name="文本框 9"/>
          <p:cNvSpPr txBox="1"/>
          <p:nvPr/>
        </p:nvSpPr>
        <p:spPr>
          <a:xfrm>
            <a:off x="2405641" y="72122"/>
            <a:ext cx="7313900" cy="1138773"/>
          </a:xfrm>
          <a:prstGeom prst="rect">
            <a:avLst/>
          </a:prstGeom>
          <a:noFill/>
        </p:spPr>
        <p:txBody>
          <a:bodyPr wrap="square" rtlCol="0">
            <a:spAutoFit/>
          </a:bodyPr>
          <a:lstStyle/>
          <a:p>
            <a:r>
              <a:rPr lang="en-US" altLang="zh-CN" sz="3600" dirty="0">
                <a:solidFill>
                  <a:schemeClr val="bg1"/>
                </a:solidFill>
                <a:latin typeface="黑体" panose="02010609060101010101" pitchFamily="49" charset="-122"/>
                <a:ea typeface="黑体" panose="02010609060101010101" pitchFamily="49" charset="-122"/>
              </a:rPr>
              <a:t>Challenge 1:Work Partitioning</a:t>
            </a:r>
            <a:endParaRPr lang="zh-CN" altLang="en-US" sz="3600" dirty="0">
              <a:solidFill>
                <a:schemeClr val="bg1"/>
              </a:solidFill>
              <a:latin typeface="黑体" panose="02010609060101010101" pitchFamily="49" charset="-122"/>
              <a:ea typeface="黑体" panose="02010609060101010101" pitchFamily="49" charset="-122"/>
            </a:endParaRPr>
          </a:p>
          <a:p>
            <a:endParaRPr lang="zh-CN" altLang="en-US" sz="3200" dirty="0">
              <a:solidFill>
                <a:schemeClr val="bg1"/>
              </a:solidFill>
              <a:latin typeface="黑体" panose="02010609060101010101" pitchFamily="49" charset="-122"/>
              <a:ea typeface="黑体" panose="02010609060101010101" pitchFamily="49" charset="-122"/>
            </a:endParaRPr>
          </a:p>
        </p:txBody>
      </p:sp>
      <p:sp>
        <p:nvSpPr>
          <p:cNvPr id="2" name="文本框 1"/>
          <p:cNvSpPr txBox="1"/>
          <p:nvPr/>
        </p:nvSpPr>
        <p:spPr>
          <a:xfrm>
            <a:off x="2253242" y="1303403"/>
            <a:ext cx="7215879" cy="492443"/>
          </a:xfrm>
          <a:prstGeom prst="rect">
            <a:avLst/>
          </a:prstGeom>
          <a:noFill/>
        </p:spPr>
        <p:txBody>
          <a:bodyPr wrap="square" rtlCol="0">
            <a:spAutoFit/>
          </a:bodyPr>
          <a:lstStyle/>
          <a:p>
            <a:pPr marL="285750" indent="-285750">
              <a:buFont typeface="Wingdings" panose="05000000000000000000" pitchFamily="2" charset="2"/>
              <a:buChar char="n"/>
            </a:pPr>
            <a:r>
              <a:rPr lang="en-US" altLang="zh-CN" sz="2600" dirty="0">
                <a:latin typeface="微软雅黑" panose="020B0503020204020204" pitchFamily="34" charset="-122"/>
                <a:ea typeface="微软雅黑" panose="020B0503020204020204" pitchFamily="34" charset="-122"/>
              </a:rPr>
              <a:t>Formulation</a:t>
            </a:r>
            <a:endParaRPr lang="zh-CN" altLang="en-US" sz="2600" dirty="0">
              <a:latin typeface="微软雅黑" panose="020B0503020204020204" pitchFamily="34" charset="-122"/>
              <a:ea typeface="微软雅黑" panose="020B0503020204020204" pitchFamily="34" charset="-122"/>
            </a:endParaRPr>
          </a:p>
        </p:txBody>
      </p:sp>
      <p:pic>
        <p:nvPicPr>
          <p:cNvPr id="4" name="图片 3">
            <a:extLst>
              <a:ext uri="{FF2B5EF4-FFF2-40B4-BE49-F238E27FC236}">
                <a16:creationId xmlns:a16="http://schemas.microsoft.com/office/drawing/2014/main" id="{7D7D7940-BDD0-4579-9124-535854F21202}"/>
              </a:ext>
            </a:extLst>
          </p:cNvPr>
          <p:cNvPicPr>
            <a:picLocks noChangeAspect="1"/>
          </p:cNvPicPr>
          <p:nvPr/>
        </p:nvPicPr>
        <p:blipFill>
          <a:blip r:embed="rId4"/>
          <a:stretch>
            <a:fillRect/>
          </a:stretch>
        </p:blipFill>
        <p:spPr>
          <a:xfrm>
            <a:off x="1503862" y="2120636"/>
            <a:ext cx="7847969" cy="1698534"/>
          </a:xfrm>
          <a:prstGeom prst="rect">
            <a:avLst/>
          </a:prstGeom>
        </p:spPr>
      </p:pic>
      <p:sp>
        <p:nvSpPr>
          <p:cNvPr id="12" name="文本框 11">
            <a:extLst>
              <a:ext uri="{FF2B5EF4-FFF2-40B4-BE49-F238E27FC236}">
                <a16:creationId xmlns:a16="http://schemas.microsoft.com/office/drawing/2014/main" id="{E1C31761-AAEA-41A5-8744-2B6D0C295A5C}"/>
              </a:ext>
            </a:extLst>
          </p:cNvPr>
          <p:cNvSpPr txBox="1"/>
          <p:nvPr/>
        </p:nvSpPr>
        <p:spPr>
          <a:xfrm>
            <a:off x="2628899" y="4171950"/>
            <a:ext cx="8039675" cy="1569660"/>
          </a:xfrm>
          <a:prstGeom prst="rect">
            <a:avLst/>
          </a:prstGeom>
          <a:noFill/>
        </p:spPr>
        <p:txBody>
          <a:bodyPr wrap="square" rtlCol="0">
            <a:spAutoFit/>
          </a:bodyPr>
          <a:lstStyle/>
          <a:p>
            <a:pPr marL="342900" indent="-342900">
              <a:buFont typeface="Wingdings" panose="05000000000000000000" pitchFamily="2" charset="2"/>
              <a:buChar char="l"/>
            </a:pPr>
            <a:r>
              <a:rPr lang="en-US" altLang="zh-CN" sz="2400" dirty="0">
                <a:latin typeface="LinLibertineT"/>
              </a:rPr>
              <a:t>First term: total computation time</a:t>
            </a:r>
          </a:p>
          <a:p>
            <a:endParaRPr lang="en-US" altLang="zh-CN" sz="2400" dirty="0">
              <a:latin typeface="LinLibertineT"/>
            </a:endParaRPr>
          </a:p>
          <a:p>
            <a:pPr marL="342900" indent="-342900">
              <a:buFont typeface="Wingdings" panose="05000000000000000000" pitchFamily="2" charset="2"/>
              <a:buChar char="l"/>
            </a:pPr>
            <a:r>
              <a:rPr lang="en-US" altLang="zh-CN" sz="2400" dirty="0">
                <a:latin typeface="LinLibertineT"/>
              </a:rPr>
              <a:t>Second term: the time for data-parallel communication among all layers in the stage</a:t>
            </a:r>
            <a:endParaRPr lang="zh-CN" altLang="en-US" sz="2400" dirty="0">
              <a:latin typeface="LinLibertineT"/>
            </a:endParaRPr>
          </a:p>
        </p:txBody>
      </p:sp>
    </p:spTree>
    <p:extLst>
      <p:ext uri="{BB962C8B-B14F-4D97-AF65-F5344CB8AC3E}">
        <p14:creationId xmlns:p14="http://schemas.microsoft.com/office/powerpoint/2010/main" val="216993377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12"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p:cNvSpPr/>
          <p:nvPr/>
        </p:nvSpPr>
        <p:spPr>
          <a:xfrm>
            <a:off x="1524000" y="1"/>
            <a:ext cx="9144574" cy="895927"/>
          </a:xfrm>
          <a:prstGeom prst="rect">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pic>
        <p:nvPicPr>
          <p:cNvPr id="6" name="图片 5"/>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725893" y="115413"/>
            <a:ext cx="674253" cy="674253"/>
          </a:xfrm>
          <a:prstGeom prst="rect">
            <a:avLst/>
          </a:prstGeom>
        </p:spPr>
      </p:pic>
      <p:cxnSp>
        <p:nvCxnSpPr>
          <p:cNvPr id="7" name="直接连接符 19"/>
          <p:cNvCxnSpPr>
            <a:cxnSpLocks/>
          </p:cNvCxnSpPr>
          <p:nvPr/>
        </p:nvCxnSpPr>
        <p:spPr bwMode="auto">
          <a:xfrm flipH="1">
            <a:off x="1964028" y="-25400"/>
            <a:ext cx="1587" cy="841375"/>
          </a:xfrm>
          <a:prstGeom prst="line">
            <a:avLst/>
          </a:prstGeom>
          <a:noFill/>
          <a:ln w="28575" algn="ctr">
            <a:solidFill>
              <a:schemeClr val="bg2"/>
            </a:solidFill>
            <a:round/>
            <a:headEnd/>
            <a:tailEnd/>
          </a:ln>
          <a:extLst>
            <a:ext uri="{909E8E84-426E-40DD-AFC4-6F175D3DCCD1}">
              <a14:hiddenFill xmlns:a14="http://schemas.microsoft.com/office/drawing/2010/main">
                <a:noFill/>
              </a14:hiddenFill>
            </a:ext>
          </a:extLst>
        </p:spPr>
      </p:cxnSp>
      <p:cxnSp>
        <p:nvCxnSpPr>
          <p:cNvPr id="8" name="直接连接符 20"/>
          <p:cNvCxnSpPr>
            <a:cxnSpLocks/>
          </p:cNvCxnSpPr>
          <p:nvPr/>
        </p:nvCxnSpPr>
        <p:spPr bwMode="auto">
          <a:xfrm flipH="1">
            <a:off x="2035175" y="-26988"/>
            <a:ext cx="1588" cy="554038"/>
          </a:xfrm>
          <a:prstGeom prst="line">
            <a:avLst/>
          </a:prstGeom>
          <a:noFill/>
          <a:ln w="28575" algn="ctr">
            <a:solidFill>
              <a:schemeClr val="bg2"/>
            </a:solidFill>
            <a:round/>
            <a:headEnd/>
            <a:tailEnd/>
          </a:ln>
          <a:extLst>
            <a:ext uri="{909E8E84-426E-40DD-AFC4-6F175D3DCCD1}">
              <a14:hiddenFill xmlns:a14="http://schemas.microsoft.com/office/drawing/2010/main">
                <a:noFill/>
              </a14:hiddenFill>
            </a:ext>
          </a:extLst>
        </p:spPr>
      </p:cxnSp>
      <p:cxnSp>
        <p:nvCxnSpPr>
          <p:cNvPr id="9" name="直接连接符 30"/>
          <p:cNvCxnSpPr>
            <a:cxnSpLocks/>
          </p:cNvCxnSpPr>
          <p:nvPr/>
        </p:nvCxnSpPr>
        <p:spPr bwMode="auto">
          <a:xfrm>
            <a:off x="2109499" y="-26988"/>
            <a:ext cx="0" cy="298451"/>
          </a:xfrm>
          <a:prstGeom prst="line">
            <a:avLst/>
          </a:prstGeom>
          <a:noFill/>
          <a:ln w="28575" algn="ctr">
            <a:solidFill>
              <a:schemeClr val="bg2"/>
            </a:solidFill>
            <a:round/>
            <a:headEnd/>
            <a:tailEnd/>
          </a:ln>
          <a:extLst>
            <a:ext uri="{909E8E84-426E-40DD-AFC4-6F175D3DCCD1}">
              <a14:hiddenFill xmlns:a14="http://schemas.microsoft.com/office/drawing/2010/main">
                <a:noFill/>
              </a14:hiddenFill>
            </a:ext>
          </a:extLst>
        </p:spPr>
      </p:cxnSp>
      <p:sp>
        <p:nvSpPr>
          <p:cNvPr id="10" name="文本框 9"/>
          <p:cNvSpPr txBox="1"/>
          <p:nvPr/>
        </p:nvSpPr>
        <p:spPr>
          <a:xfrm>
            <a:off x="2405641" y="72122"/>
            <a:ext cx="7313900" cy="1138773"/>
          </a:xfrm>
          <a:prstGeom prst="rect">
            <a:avLst/>
          </a:prstGeom>
          <a:noFill/>
        </p:spPr>
        <p:txBody>
          <a:bodyPr wrap="square" rtlCol="0">
            <a:spAutoFit/>
          </a:bodyPr>
          <a:lstStyle/>
          <a:p>
            <a:r>
              <a:rPr lang="en-US" altLang="zh-CN" sz="3600" dirty="0">
                <a:solidFill>
                  <a:schemeClr val="bg1"/>
                </a:solidFill>
                <a:latin typeface="黑体" panose="02010609060101010101" pitchFamily="49" charset="-122"/>
                <a:ea typeface="黑体" panose="02010609060101010101" pitchFamily="49" charset="-122"/>
              </a:rPr>
              <a:t>Challenge 1:Work Partitioning</a:t>
            </a:r>
            <a:endParaRPr lang="zh-CN" altLang="en-US" sz="3600" dirty="0">
              <a:solidFill>
                <a:schemeClr val="bg1"/>
              </a:solidFill>
              <a:latin typeface="黑体" panose="02010609060101010101" pitchFamily="49" charset="-122"/>
              <a:ea typeface="黑体" panose="02010609060101010101" pitchFamily="49" charset="-122"/>
            </a:endParaRPr>
          </a:p>
          <a:p>
            <a:endParaRPr lang="zh-CN" altLang="en-US" sz="3200" dirty="0">
              <a:solidFill>
                <a:schemeClr val="bg1"/>
              </a:solidFill>
              <a:latin typeface="黑体" panose="02010609060101010101" pitchFamily="49" charset="-122"/>
              <a:ea typeface="黑体" panose="02010609060101010101" pitchFamily="49" charset="-122"/>
            </a:endParaRPr>
          </a:p>
        </p:txBody>
      </p:sp>
      <p:sp>
        <p:nvSpPr>
          <p:cNvPr id="2" name="文本框 1"/>
          <p:cNvSpPr txBox="1"/>
          <p:nvPr/>
        </p:nvSpPr>
        <p:spPr>
          <a:xfrm>
            <a:off x="2253242" y="1303403"/>
            <a:ext cx="7215879" cy="492443"/>
          </a:xfrm>
          <a:prstGeom prst="rect">
            <a:avLst/>
          </a:prstGeom>
          <a:noFill/>
        </p:spPr>
        <p:txBody>
          <a:bodyPr wrap="square" rtlCol="0">
            <a:spAutoFit/>
          </a:bodyPr>
          <a:lstStyle/>
          <a:p>
            <a:pPr marL="285750" indent="-285750">
              <a:buFont typeface="Wingdings" panose="05000000000000000000" pitchFamily="2" charset="2"/>
              <a:buChar char="n"/>
            </a:pPr>
            <a:r>
              <a:rPr lang="en-US" altLang="zh-CN" sz="2600" dirty="0">
                <a:latin typeface="微软雅黑" panose="020B0503020204020204" pitchFamily="34" charset="-122"/>
                <a:ea typeface="微软雅黑" panose="020B0503020204020204" pitchFamily="34" charset="-122"/>
              </a:rPr>
              <a:t>Formulation</a:t>
            </a:r>
            <a:endParaRPr lang="zh-CN" altLang="en-US" sz="2600" dirty="0">
              <a:latin typeface="微软雅黑" panose="020B0503020204020204" pitchFamily="34" charset="-122"/>
              <a:ea typeface="微软雅黑" panose="020B0503020204020204" pitchFamily="34" charset="-122"/>
            </a:endParaRPr>
          </a:p>
        </p:txBody>
      </p:sp>
      <p:pic>
        <p:nvPicPr>
          <p:cNvPr id="11" name="图片 10">
            <a:extLst>
              <a:ext uri="{FF2B5EF4-FFF2-40B4-BE49-F238E27FC236}">
                <a16:creationId xmlns:a16="http://schemas.microsoft.com/office/drawing/2014/main" id="{5DB5890C-9CB5-4ECB-B159-C65AC060C1CD}"/>
              </a:ext>
            </a:extLst>
          </p:cNvPr>
          <p:cNvPicPr>
            <a:picLocks noChangeAspect="1"/>
          </p:cNvPicPr>
          <p:nvPr/>
        </p:nvPicPr>
        <p:blipFill>
          <a:blip r:embed="rId4"/>
          <a:stretch>
            <a:fillRect/>
          </a:stretch>
        </p:blipFill>
        <p:spPr>
          <a:xfrm>
            <a:off x="2048926" y="2010360"/>
            <a:ext cx="7426730" cy="1446485"/>
          </a:xfrm>
          <a:prstGeom prst="rect">
            <a:avLst/>
          </a:prstGeom>
        </p:spPr>
      </p:pic>
      <p:sp>
        <p:nvSpPr>
          <p:cNvPr id="3" name="文本框 2">
            <a:extLst>
              <a:ext uri="{FF2B5EF4-FFF2-40B4-BE49-F238E27FC236}">
                <a16:creationId xmlns:a16="http://schemas.microsoft.com/office/drawing/2014/main" id="{247F27CA-D168-41A9-A37A-A3E143438600}"/>
              </a:ext>
            </a:extLst>
          </p:cNvPr>
          <p:cNvSpPr txBox="1"/>
          <p:nvPr/>
        </p:nvSpPr>
        <p:spPr>
          <a:xfrm>
            <a:off x="2705100" y="3467100"/>
            <a:ext cx="8181975" cy="2677656"/>
          </a:xfrm>
          <a:prstGeom prst="rect">
            <a:avLst/>
          </a:prstGeom>
          <a:noFill/>
        </p:spPr>
        <p:txBody>
          <a:bodyPr wrap="square" rtlCol="0">
            <a:spAutoFit/>
          </a:bodyPr>
          <a:lstStyle/>
          <a:p>
            <a:pPr marL="457200" indent="-457200">
              <a:buFont typeface="Wingdings" panose="05000000000000000000" pitchFamily="2" charset="2"/>
              <a:buChar char="l"/>
            </a:pPr>
            <a:r>
              <a:rPr lang="en-US" altLang="zh-CN" sz="2400" dirty="0">
                <a:latin typeface="LinLibertineT"/>
              </a:rPr>
              <a:t>First term: the time taken by the slowest stage between layers </a:t>
            </a:r>
            <a:r>
              <a:rPr lang="en-US" altLang="zh-CN" sz="2400" dirty="0" err="1">
                <a:latin typeface="LinLibertineT"/>
              </a:rPr>
              <a:t>i</a:t>
            </a:r>
            <a:r>
              <a:rPr lang="en-US" altLang="zh-CN" sz="2400" dirty="0">
                <a:latin typeface="LinLibertineT"/>
              </a:rPr>
              <a:t> and s with m−m′ workers</a:t>
            </a:r>
          </a:p>
          <a:p>
            <a:endParaRPr lang="en-US" altLang="zh-CN" sz="2400" dirty="0">
              <a:latin typeface="LinLibertineT"/>
            </a:endParaRPr>
          </a:p>
          <a:p>
            <a:pPr marL="342900" indent="-342900">
              <a:buFont typeface="Wingdings" panose="05000000000000000000" pitchFamily="2" charset="2"/>
              <a:buChar char="l"/>
            </a:pPr>
            <a:r>
              <a:rPr lang="en-US" altLang="zh-CN" sz="2400" dirty="0">
                <a:latin typeface="LinLibertineT"/>
              </a:rPr>
              <a:t>Second term: communication between layers s and s + 1</a:t>
            </a:r>
          </a:p>
          <a:p>
            <a:endParaRPr lang="en-US" altLang="zh-CN" sz="2400" dirty="0">
              <a:latin typeface="LinLibertineT"/>
            </a:endParaRPr>
          </a:p>
          <a:p>
            <a:pPr marL="342900" indent="-342900">
              <a:buFont typeface="Wingdings" panose="05000000000000000000" pitchFamily="2" charset="2"/>
              <a:buChar char="l"/>
            </a:pPr>
            <a:r>
              <a:rPr lang="en-US" altLang="zh-CN" sz="2400" dirty="0">
                <a:latin typeface="LinLibertineT"/>
              </a:rPr>
              <a:t>Third term: the time taken by the single stage containing layers s + 1 to j in a data-parallel configuration of m′ workers</a:t>
            </a:r>
            <a:endParaRPr lang="zh-CN" altLang="en-US" sz="2400" dirty="0">
              <a:latin typeface="LinLibertineT"/>
            </a:endParaRPr>
          </a:p>
        </p:txBody>
      </p:sp>
    </p:spTree>
    <p:extLst>
      <p:ext uri="{BB962C8B-B14F-4D97-AF65-F5344CB8AC3E}">
        <p14:creationId xmlns:p14="http://schemas.microsoft.com/office/powerpoint/2010/main" val="25074663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1"/>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p:cNvSpPr/>
          <p:nvPr/>
        </p:nvSpPr>
        <p:spPr>
          <a:xfrm>
            <a:off x="1524000" y="1"/>
            <a:ext cx="9144574" cy="895927"/>
          </a:xfrm>
          <a:prstGeom prst="rect">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pic>
        <p:nvPicPr>
          <p:cNvPr id="6" name="图片 5"/>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725893" y="115413"/>
            <a:ext cx="674253" cy="674253"/>
          </a:xfrm>
          <a:prstGeom prst="rect">
            <a:avLst/>
          </a:prstGeom>
        </p:spPr>
      </p:pic>
      <p:cxnSp>
        <p:nvCxnSpPr>
          <p:cNvPr id="7" name="直接连接符 19"/>
          <p:cNvCxnSpPr>
            <a:cxnSpLocks/>
          </p:cNvCxnSpPr>
          <p:nvPr/>
        </p:nvCxnSpPr>
        <p:spPr bwMode="auto">
          <a:xfrm flipH="1">
            <a:off x="1964028" y="-25400"/>
            <a:ext cx="1587" cy="841375"/>
          </a:xfrm>
          <a:prstGeom prst="line">
            <a:avLst/>
          </a:prstGeom>
          <a:noFill/>
          <a:ln w="28575" algn="ctr">
            <a:solidFill>
              <a:schemeClr val="bg2"/>
            </a:solidFill>
            <a:round/>
            <a:headEnd/>
            <a:tailEnd/>
          </a:ln>
          <a:extLst>
            <a:ext uri="{909E8E84-426E-40DD-AFC4-6F175D3DCCD1}">
              <a14:hiddenFill xmlns:a14="http://schemas.microsoft.com/office/drawing/2010/main">
                <a:noFill/>
              </a14:hiddenFill>
            </a:ext>
          </a:extLst>
        </p:spPr>
      </p:cxnSp>
      <p:cxnSp>
        <p:nvCxnSpPr>
          <p:cNvPr id="8" name="直接连接符 20"/>
          <p:cNvCxnSpPr>
            <a:cxnSpLocks/>
          </p:cNvCxnSpPr>
          <p:nvPr/>
        </p:nvCxnSpPr>
        <p:spPr bwMode="auto">
          <a:xfrm flipH="1">
            <a:off x="2035175" y="-26988"/>
            <a:ext cx="1588" cy="554038"/>
          </a:xfrm>
          <a:prstGeom prst="line">
            <a:avLst/>
          </a:prstGeom>
          <a:noFill/>
          <a:ln w="28575" algn="ctr">
            <a:solidFill>
              <a:schemeClr val="bg2"/>
            </a:solidFill>
            <a:round/>
            <a:headEnd/>
            <a:tailEnd/>
          </a:ln>
          <a:extLst>
            <a:ext uri="{909E8E84-426E-40DD-AFC4-6F175D3DCCD1}">
              <a14:hiddenFill xmlns:a14="http://schemas.microsoft.com/office/drawing/2010/main">
                <a:noFill/>
              </a14:hiddenFill>
            </a:ext>
          </a:extLst>
        </p:spPr>
      </p:cxnSp>
      <p:cxnSp>
        <p:nvCxnSpPr>
          <p:cNvPr id="9" name="直接连接符 30"/>
          <p:cNvCxnSpPr>
            <a:cxnSpLocks/>
          </p:cNvCxnSpPr>
          <p:nvPr/>
        </p:nvCxnSpPr>
        <p:spPr bwMode="auto">
          <a:xfrm>
            <a:off x="2109499" y="-26988"/>
            <a:ext cx="0" cy="298451"/>
          </a:xfrm>
          <a:prstGeom prst="line">
            <a:avLst/>
          </a:prstGeom>
          <a:noFill/>
          <a:ln w="28575" algn="ctr">
            <a:solidFill>
              <a:schemeClr val="bg2"/>
            </a:solidFill>
            <a:round/>
            <a:headEnd/>
            <a:tailEnd/>
          </a:ln>
          <a:extLst>
            <a:ext uri="{909E8E84-426E-40DD-AFC4-6F175D3DCCD1}">
              <a14:hiddenFill xmlns:a14="http://schemas.microsoft.com/office/drawing/2010/main">
                <a:noFill/>
              </a14:hiddenFill>
            </a:ext>
          </a:extLst>
        </p:spPr>
      </p:cxnSp>
      <p:sp>
        <p:nvSpPr>
          <p:cNvPr id="10" name="文本框 9"/>
          <p:cNvSpPr txBox="1"/>
          <p:nvPr/>
        </p:nvSpPr>
        <p:spPr>
          <a:xfrm>
            <a:off x="2405641" y="72122"/>
            <a:ext cx="7386636" cy="646331"/>
          </a:xfrm>
          <a:prstGeom prst="rect">
            <a:avLst/>
          </a:prstGeom>
          <a:noFill/>
        </p:spPr>
        <p:txBody>
          <a:bodyPr wrap="square" rtlCol="0">
            <a:spAutoFit/>
          </a:bodyPr>
          <a:lstStyle/>
          <a:p>
            <a:r>
              <a:rPr lang="en-US" altLang="zh-CN" sz="3600" dirty="0">
                <a:solidFill>
                  <a:schemeClr val="bg1"/>
                </a:solidFill>
                <a:latin typeface="黑体" panose="02010609060101010101" pitchFamily="49" charset="-122"/>
                <a:ea typeface="黑体" panose="02010609060101010101" pitchFamily="49" charset="-122"/>
              </a:rPr>
              <a:t>Challenge 2:Work Scheduling</a:t>
            </a:r>
            <a:endParaRPr lang="zh-CN" altLang="en-US" sz="3600" dirty="0">
              <a:solidFill>
                <a:schemeClr val="bg1"/>
              </a:solidFill>
              <a:latin typeface="黑体" panose="02010609060101010101" pitchFamily="49" charset="-122"/>
              <a:ea typeface="黑体" panose="02010609060101010101" pitchFamily="49" charset="-122"/>
            </a:endParaRPr>
          </a:p>
        </p:txBody>
      </p:sp>
      <p:sp>
        <p:nvSpPr>
          <p:cNvPr id="2" name="文本框 1"/>
          <p:cNvSpPr txBox="1"/>
          <p:nvPr/>
        </p:nvSpPr>
        <p:spPr>
          <a:xfrm>
            <a:off x="2253242" y="1303403"/>
            <a:ext cx="7215879" cy="492443"/>
          </a:xfrm>
          <a:prstGeom prst="rect">
            <a:avLst/>
          </a:prstGeom>
          <a:noFill/>
        </p:spPr>
        <p:txBody>
          <a:bodyPr wrap="square" rtlCol="0">
            <a:spAutoFit/>
          </a:bodyPr>
          <a:lstStyle/>
          <a:p>
            <a:pPr marL="285750" indent="-285750">
              <a:buFont typeface="Wingdings" panose="05000000000000000000" pitchFamily="2" charset="2"/>
              <a:buChar char="n"/>
            </a:pPr>
            <a:r>
              <a:rPr lang="en-US" altLang="zh-CN" sz="2600" dirty="0">
                <a:latin typeface="微软雅黑" panose="020B0503020204020204" pitchFamily="34" charset="-122"/>
                <a:ea typeface="微软雅黑" panose="020B0503020204020204" pitchFamily="34" charset="-122"/>
              </a:rPr>
              <a:t>1F1B-RR</a:t>
            </a:r>
            <a:endParaRPr lang="zh-CN" altLang="en-US" sz="2600" dirty="0">
              <a:latin typeface="微软雅黑" panose="020B0503020204020204" pitchFamily="34" charset="-122"/>
              <a:ea typeface="微软雅黑" panose="020B0503020204020204" pitchFamily="34" charset="-122"/>
            </a:endParaRPr>
          </a:p>
        </p:txBody>
      </p:sp>
      <p:sp>
        <p:nvSpPr>
          <p:cNvPr id="4" name="文本框 3">
            <a:extLst>
              <a:ext uri="{FF2B5EF4-FFF2-40B4-BE49-F238E27FC236}">
                <a16:creationId xmlns:a16="http://schemas.microsoft.com/office/drawing/2014/main" id="{24FC7C48-9BAF-4D15-A51D-AC9008EA2FE9}"/>
              </a:ext>
            </a:extLst>
          </p:cNvPr>
          <p:cNvSpPr txBox="1"/>
          <p:nvPr/>
        </p:nvSpPr>
        <p:spPr>
          <a:xfrm>
            <a:off x="2253242" y="4793454"/>
            <a:ext cx="9222276" cy="830997"/>
          </a:xfrm>
          <a:prstGeom prst="rect">
            <a:avLst/>
          </a:prstGeom>
          <a:noFill/>
        </p:spPr>
        <p:txBody>
          <a:bodyPr wrap="square" rtlCol="0">
            <a:spAutoFit/>
          </a:bodyPr>
          <a:lstStyle/>
          <a:p>
            <a:pPr marL="342900" indent="-342900">
              <a:buFont typeface="Wingdings" panose="05000000000000000000" pitchFamily="2" charset="2"/>
              <a:buChar char="l"/>
            </a:pPr>
            <a:r>
              <a:rPr lang="en-US" altLang="zh-CN" sz="2400" dirty="0">
                <a:latin typeface="LinLibertineT"/>
              </a:rPr>
              <a:t>every stage starts alternating between its forward and backward passes for different minibatches</a:t>
            </a:r>
          </a:p>
        </p:txBody>
      </p:sp>
      <p:sp>
        <p:nvSpPr>
          <p:cNvPr id="11" name="矩形 10">
            <a:extLst>
              <a:ext uri="{FF2B5EF4-FFF2-40B4-BE49-F238E27FC236}">
                <a16:creationId xmlns:a16="http://schemas.microsoft.com/office/drawing/2014/main" id="{2365D0DB-A327-45A1-AA69-179F982FF90C}"/>
              </a:ext>
            </a:extLst>
          </p:cNvPr>
          <p:cNvSpPr/>
          <p:nvPr/>
        </p:nvSpPr>
        <p:spPr>
          <a:xfrm>
            <a:off x="4669977" y="1301881"/>
            <a:ext cx="5216877" cy="461665"/>
          </a:xfrm>
          <a:prstGeom prst="rect">
            <a:avLst/>
          </a:prstGeom>
        </p:spPr>
        <p:txBody>
          <a:bodyPr wrap="none">
            <a:spAutoFit/>
          </a:bodyPr>
          <a:lstStyle/>
          <a:p>
            <a:r>
              <a:rPr lang="en-US" altLang="zh-CN" sz="2400" dirty="0">
                <a:latin typeface="LinLibertineT"/>
              </a:rPr>
              <a:t>one-forward-one-backward-round-robin</a:t>
            </a:r>
          </a:p>
        </p:txBody>
      </p:sp>
      <p:pic>
        <p:nvPicPr>
          <p:cNvPr id="12" name="图片 11">
            <a:extLst>
              <a:ext uri="{FF2B5EF4-FFF2-40B4-BE49-F238E27FC236}">
                <a16:creationId xmlns:a16="http://schemas.microsoft.com/office/drawing/2014/main" id="{E5434072-A232-4C2C-A3D9-E41DC889CBDE}"/>
              </a:ext>
            </a:extLst>
          </p:cNvPr>
          <p:cNvPicPr>
            <a:picLocks noChangeAspect="1"/>
          </p:cNvPicPr>
          <p:nvPr/>
        </p:nvPicPr>
        <p:blipFill>
          <a:blip r:embed="rId4"/>
          <a:stretch>
            <a:fillRect/>
          </a:stretch>
        </p:blipFill>
        <p:spPr>
          <a:xfrm>
            <a:off x="2543706" y="1693651"/>
            <a:ext cx="6634949" cy="2936630"/>
          </a:xfrm>
          <a:prstGeom prst="rect">
            <a:avLst/>
          </a:prstGeom>
        </p:spPr>
      </p:pic>
    </p:spTree>
    <p:extLst>
      <p:ext uri="{BB962C8B-B14F-4D97-AF65-F5344CB8AC3E}">
        <p14:creationId xmlns:p14="http://schemas.microsoft.com/office/powerpoint/2010/main" val="295128317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1"/>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12"/>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4" grpId="0"/>
      <p:bldP spid="11"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 name="矩形 40"/>
          <p:cNvSpPr/>
          <p:nvPr/>
        </p:nvSpPr>
        <p:spPr>
          <a:xfrm>
            <a:off x="1524000" y="1"/>
            <a:ext cx="9144574" cy="895927"/>
          </a:xfrm>
          <a:prstGeom prst="rect">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grpSp>
        <p:nvGrpSpPr>
          <p:cNvPr id="43" name="组合 42"/>
          <p:cNvGrpSpPr/>
          <p:nvPr/>
        </p:nvGrpSpPr>
        <p:grpSpPr>
          <a:xfrm>
            <a:off x="3346052" y="1672938"/>
            <a:ext cx="5726829" cy="718078"/>
            <a:chOff x="1098018" y="1340446"/>
            <a:chExt cx="6947964" cy="737210"/>
          </a:xfrm>
        </p:grpSpPr>
        <p:sp>
          <p:nvSpPr>
            <p:cNvPr id="44" name="任意多边形 43"/>
            <p:cNvSpPr/>
            <p:nvPr/>
          </p:nvSpPr>
          <p:spPr>
            <a:xfrm>
              <a:off x="2699790" y="1414168"/>
              <a:ext cx="5346192" cy="589768"/>
            </a:xfrm>
            <a:custGeom>
              <a:avLst/>
              <a:gdLst>
                <a:gd name="connsiteX0" fmla="*/ 98297 w 589768"/>
                <a:gd name="connsiteY0" fmla="*/ 0 h 5346192"/>
                <a:gd name="connsiteX1" fmla="*/ 491471 w 589768"/>
                <a:gd name="connsiteY1" fmla="*/ 0 h 5346192"/>
                <a:gd name="connsiteX2" fmla="*/ 589768 w 589768"/>
                <a:gd name="connsiteY2" fmla="*/ 98297 h 5346192"/>
                <a:gd name="connsiteX3" fmla="*/ 589768 w 589768"/>
                <a:gd name="connsiteY3" fmla="*/ 5346192 h 5346192"/>
                <a:gd name="connsiteX4" fmla="*/ 589768 w 589768"/>
                <a:gd name="connsiteY4" fmla="*/ 5346192 h 5346192"/>
                <a:gd name="connsiteX5" fmla="*/ 0 w 589768"/>
                <a:gd name="connsiteY5" fmla="*/ 5346192 h 5346192"/>
                <a:gd name="connsiteX6" fmla="*/ 0 w 589768"/>
                <a:gd name="connsiteY6" fmla="*/ 5346192 h 5346192"/>
                <a:gd name="connsiteX7" fmla="*/ 0 w 589768"/>
                <a:gd name="connsiteY7" fmla="*/ 98297 h 5346192"/>
                <a:gd name="connsiteX8" fmla="*/ 98297 w 589768"/>
                <a:gd name="connsiteY8" fmla="*/ 0 h 53461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89768" h="5346192">
                  <a:moveTo>
                    <a:pt x="589768" y="891056"/>
                  </a:moveTo>
                  <a:lnTo>
                    <a:pt x="589768" y="4455136"/>
                  </a:lnTo>
                  <a:cubicBezTo>
                    <a:pt x="589768" y="4947251"/>
                    <a:pt x="584913" y="5346187"/>
                    <a:pt x="578924" y="5346187"/>
                  </a:cubicBezTo>
                  <a:lnTo>
                    <a:pt x="0" y="5346187"/>
                  </a:lnTo>
                  <a:lnTo>
                    <a:pt x="0" y="5346187"/>
                  </a:lnTo>
                  <a:lnTo>
                    <a:pt x="0" y="5"/>
                  </a:lnTo>
                  <a:lnTo>
                    <a:pt x="0" y="5"/>
                  </a:lnTo>
                  <a:lnTo>
                    <a:pt x="578924" y="5"/>
                  </a:lnTo>
                  <a:cubicBezTo>
                    <a:pt x="584913" y="5"/>
                    <a:pt x="589768" y="398941"/>
                    <a:pt x="589768" y="891056"/>
                  </a:cubicBezTo>
                  <a:close/>
                </a:path>
              </a:pathLst>
            </a:custGeom>
          </p:spPr>
          <p:style>
            <a:lnRef idx="2">
              <a:schemeClr val="dk2">
                <a:alpha val="90000"/>
                <a:tint val="40000"/>
                <a:hueOff val="0"/>
                <a:satOff val="0"/>
                <a:lumOff val="0"/>
                <a:alphaOff val="0"/>
              </a:schemeClr>
            </a:lnRef>
            <a:fillRef idx="1">
              <a:schemeClr val="dk2">
                <a:alpha val="90000"/>
                <a:tint val="40000"/>
                <a:hueOff val="0"/>
                <a:satOff val="0"/>
                <a:lumOff val="0"/>
                <a:alphaOff val="0"/>
              </a:schemeClr>
            </a:fillRef>
            <a:effectRef idx="0">
              <a:schemeClr val="dk2">
                <a:alpha val="90000"/>
                <a:tint val="40000"/>
                <a:hueOff val="0"/>
                <a:satOff val="0"/>
                <a:lumOff val="0"/>
                <a:alphaOff val="0"/>
              </a:schemeClr>
            </a:effectRef>
            <a:fontRef idx="minor">
              <a:schemeClr val="dk1">
                <a:hueOff val="0"/>
                <a:satOff val="0"/>
                <a:lumOff val="0"/>
                <a:alphaOff val="0"/>
              </a:schemeClr>
            </a:fontRef>
          </p:style>
          <p:txBody>
            <a:bodyPr spcFirstLastPara="0" vert="horz" wrap="square" lIns="185738" tIns="114461" rIns="207330" bIns="114461" numCol="1" spcCol="1270" anchor="ctr" anchorCtr="0">
              <a:noAutofit/>
            </a:bodyPr>
            <a:lstStyle/>
            <a:p>
              <a:pPr marL="128588" lvl="1" indent="-128588" defTabSz="533400">
                <a:lnSpc>
                  <a:spcPct val="90000"/>
                </a:lnSpc>
                <a:spcBef>
                  <a:spcPct val="0"/>
                </a:spcBef>
                <a:spcAft>
                  <a:spcPct val="15000"/>
                </a:spcAft>
                <a:buChar char="••"/>
              </a:pPr>
              <a:r>
                <a:rPr lang="zh-CN" altLang="en-US" sz="2000" dirty="0">
                  <a:latin typeface="黑体" panose="02010609060101010101" pitchFamily="49" charset="-122"/>
                  <a:ea typeface="黑体" panose="02010609060101010101" pitchFamily="49" charset="-122"/>
                </a:rPr>
                <a:t>背景介绍</a:t>
              </a:r>
            </a:p>
          </p:txBody>
        </p:sp>
        <p:sp>
          <p:nvSpPr>
            <p:cNvPr id="45" name="任意多边形 44"/>
            <p:cNvSpPr/>
            <p:nvPr/>
          </p:nvSpPr>
          <p:spPr>
            <a:xfrm>
              <a:off x="1098018" y="1340446"/>
              <a:ext cx="1601772" cy="737210"/>
            </a:xfrm>
            <a:custGeom>
              <a:avLst/>
              <a:gdLst>
                <a:gd name="connsiteX0" fmla="*/ 0 w 1601772"/>
                <a:gd name="connsiteY0" fmla="*/ 122871 h 737210"/>
                <a:gd name="connsiteX1" fmla="*/ 122871 w 1601772"/>
                <a:gd name="connsiteY1" fmla="*/ 0 h 737210"/>
                <a:gd name="connsiteX2" fmla="*/ 1478901 w 1601772"/>
                <a:gd name="connsiteY2" fmla="*/ 0 h 737210"/>
                <a:gd name="connsiteX3" fmla="*/ 1601772 w 1601772"/>
                <a:gd name="connsiteY3" fmla="*/ 122871 h 737210"/>
                <a:gd name="connsiteX4" fmla="*/ 1601772 w 1601772"/>
                <a:gd name="connsiteY4" fmla="*/ 614339 h 737210"/>
                <a:gd name="connsiteX5" fmla="*/ 1478901 w 1601772"/>
                <a:gd name="connsiteY5" fmla="*/ 737210 h 737210"/>
                <a:gd name="connsiteX6" fmla="*/ 122871 w 1601772"/>
                <a:gd name="connsiteY6" fmla="*/ 737210 h 737210"/>
                <a:gd name="connsiteX7" fmla="*/ 0 w 1601772"/>
                <a:gd name="connsiteY7" fmla="*/ 614339 h 737210"/>
                <a:gd name="connsiteX8" fmla="*/ 0 w 1601772"/>
                <a:gd name="connsiteY8" fmla="*/ 122871 h 7372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01772" h="737210">
                  <a:moveTo>
                    <a:pt x="0" y="122871"/>
                  </a:moveTo>
                  <a:cubicBezTo>
                    <a:pt x="0" y="55011"/>
                    <a:pt x="55011" y="0"/>
                    <a:pt x="122871" y="0"/>
                  </a:cubicBezTo>
                  <a:lnTo>
                    <a:pt x="1478901" y="0"/>
                  </a:lnTo>
                  <a:cubicBezTo>
                    <a:pt x="1546761" y="0"/>
                    <a:pt x="1601772" y="55011"/>
                    <a:pt x="1601772" y="122871"/>
                  </a:cubicBezTo>
                  <a:lnTo>
                    <a:pt x="1601772" y="614339"/>
                  </a:lnTo>
                  <a:cubicBezTo>
                    <a:pt x="1601772" y="682199"/>
                    <a:pt x="1546761" y="737210"/>
                    <a:pt x="1478901" y="737210"/>
                  </a:cubicBezTo>
                  <a:lnTo>
                    <a:pt x="122871" y="737210"/>
                  </a:lnTo>
                  <a:cubicBezTo>
                    <a:pt x="55011" y="737210"/>
                    <a:pt x="0" y="682199"/>
                    <a:pt x="0" y="614339"/>
                  </a:cubicBezTo>
                  <a:lnTo>
                    <a:pt x="0" y="122871"/>
                  </a:lnTo>
                  <a:close/>
                </a:path>
              </a:pathLst>
            </a:custGeom>
            <a:solidFill>
              <a:srgbClr val="002060"/>
            </a:solidFill>
          </p:spPr>
          <p:style>
            <a:lnRef idx="3">
              <a:schemeClr val="lt2">
                <a:hueOff val="0"/>
                <a:satOff val="0"/>
                <a:lumOff val="0"/>
                <a:alphaOff val="0"/>
              </a:schemeClr>
            </a:lnRef>
            <a:fillRef idx="1">
              <a:schemeClr val="dk2">
                <a:hueOff val="0"/>
                <a:satOff val="0"/>
                <a:lumOff val="0"/>
                <a:alphaOff val="0"/>
              </a:schemeClr>
            </a:fillRef>
            <a:effectRef idx="1">
              <a:schemeClr val="dk2">
                <a:hueOff val="0"/>
                <a:satOff val="0"/>
                <a:lumOff val="0"/>
                <a:alphaOff val="0"/>
              </a:schemeClr>
            </a:effectRef>
            <a:fontRef idx="minor">
              <a:schemeClr val="lt1"/>
            </a:fontRef>
          </p:style>
          <p:txBody>
            <a:bodyPr spcFirstLastPara="0" vert="horz" wrap="square" lIns="132719" tIns="79855" rIns="132719" bIns="79855" numCol="1" spcCol="1270" anchor="ctr" anchorCtr="0">
              <a:noAutofit/>
            </a:bodyPr>
            <a:lstStyle/>
            <a:p>
              <a:pPr algn="ctr" defTabSz="1233488">
                <a:lnSpc>
                  <a:spcPct val="90000"/>
                </a:lnSpc>
                <a:spcBef>
                  <a:spcPct val="0"/>
                </a:spcBef>
                <a:spcAft>
                  <a:spcPct val="35000"/>
                </a:spcAft>
              </a:pPr>
              <a:r>
                <a:rPr lang="en-US" altLang="zh-CN" sz="2800" dirty="0">
                  <a:latin typeface="Arial" panose="020B0604020202020204" pitchFamily="34" charset="0"/>
                  <a:cs typeface="Arial" panose="020B0604020202020204" pitchFamily="34" charset="0"/>
                </a:rPr>
                <a:t>1</a:t>
              </a:r>
              <a:endParaRPr lang="zh-CN" altLang="en-US" sz="2800" dirty="0">
                <a:latin typeface="Arial" panose="020B0604020202020204" pitchFamily="34" charset="0"/>
                <a:cs typeface="Arial" panose="020B0604020202020204" pitchFamily="34" charset="0"/>
              </a:endParaRPr>
            </a:p>
          </p:txBody>
        </p:sp>
      </p:grpSp>
      <p:grpSp>
        <p:nvGrpSpPr>
          <p:cNvPr id="46" name="组合 45"/>
          <p:cNvGrpSpPr/>
          <p:nvPr/>
        </p:nvGrpSpPr>
        <p:grpSpPr>
          <a:xfrm>
            <a:off x="3346052" y="2503039"/>
            <a:ext cx="5726829" cy="730231"/>
            <a:chOff x="1098018" y="2114517"/>
            <a:chExt cx="6947964" cy="737210"/>
          </a:xfrm>
        </p:grpSpPr>
        <p:sp>
          <p:nvSpPr>
            <p:cNvPr id="47" name="任意多边形 46"/>
            <p:cNvSpPr/>
            <p:nvPr/>
          </p:nvSpPr>
          <p:spPr>
            <a:xfrm>
              <a:off x="2699790" y="2188239"/>
              <a:ext cx="5346192" cy="589768"/>
            </a:xfrm>
            <a:custGeom>
              <a:avLst/>
              <a:gdLst>
                <a:gd name="connsiteX0" fmla="*/ 98297 w 589768"/>
                <a:gd name="connsiteY0" fmla="*/ 0 h 5346192"/>
                <a:gd name="connsiteX1" fmla="*/ 491471 w 589768"/>
                <a:gd name="connsiteY1" fmla="*/ 0 h 5346192"/>
                <a:gd name="connsiteX2" fmla="*/ 589768 w 589768"/>
                <a:gd name="connsiteY2" fmla="*/ 98297 h 5346192"/>
                <a:gd name="connsiteX3" fmla="*/ 589768 w 589768"/>
                <a:gd name="connsiteY3" fmla="*/ 5346192 h 5346192"/>
                <a:gd name="connsiteX4" fmla="*/ 589768 w 589768"/>
                <a:gd name="connsiteY4" fmla="*/ 5346192 h 5346192"/>
                <a:gd name="connsiteX5" fmla="*/ 0 w 589768"/>
                <a:gd name="connsiteY5" fmla="*/ 5346192 h 5346192"/>
                <a:gd name="connsiteX6" fmla="*/ 0 w 589768"/>
                <a:gd name="connsiteY6" fmla="*/ 5346192 h 5346192"/>
                <a:gd name="connsiteX7" fmla="*/ 0 w 589768"/>
                <a:gd name="connsiteY7" fmla="*/ 98297 h 5346192"/>
                <a:gd name="connsiteX8" fmla="*/ 98297 w 589768"/>
                <a:gd name="connsiteY8" fmla="*/ 0 h 53461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89768" h="5346192">
                  <a:moveTo>
                    <a:pt x="589768" y="891056"/>
                  </a:moveTo>
                  <a:lnTo>
                    <a:pt x="589768" y="4455136"/>
                  </a:lnTo>
                  <a:cubicBezTo>
                    <a:pt x="589768" y="4947251"/>
                    <a:pt x="584913" y="5346187"/>
                    <a:pt x="578924" y="5346187"/>
                  </a:cubicBezTo>
                  <a:lnTo>
                    <a:pt x="0" y="5346187"/>
                  </a:lnTo>
                  <a:lnTo>
                    <a:pt x="0" y="5346187"/>
                  </a:lnTo>
                  <a:lnTo>
                    <a:pt x="0" y="5"/>
                  </a:lnTo>
                  <a:lnTo>
                    <a:pt x="0" y="5"/>
                  </a:lnTo>
                  <a:lnTo>
                    <a:pt x="578924" y="5"/>
                  </a:lnTo>
                  <a:cubicBezTo>
                    <a:pt x="584913" y="5"/>
                    <a:pt x="589768" y="398941"/>
                    <a:pt x="589768" y="891056"/>
                  </a:cubicBezTo>
                  <a:close/>
                </a:path>
              </a:pathLst>
            </a:custGeom>
          </p:spPr>
          <p:style>
            <a:lnRef idx="2">
              <a:schemeClr val="dk2">
                <a:alpha val="90000"/>
                <a:tint val="40000"/>
                <a:hueOff val="0"/>
                <a:satOff val="0"/>
                <a:lumOff val="0"/>
                <a:alphaOff val="0"/>
              </a:schemeClr>
            </a:lnRef>
            <a:fillRef idx="1">
              <a:schemeClr val="dk2">
                <a:alpha val="90000"/>
                <a:tint val="40000"/>
                <a:hueOff val="0"/>
                <a:satOff val="0"/>
                <a:lumOff val="0"/>
                <a:alphaOff val="0"/>
              </a:schemeClr>
            </a:fillRef>
            <a:effectRef idx="0">
              <a:schemeClr val="dk2">
                <a:alpha val="90000"/>
                <a:tint val="40000"/>
                <a:hueOff val="0"/>
                <a:satOff val="0"/>
                <a:lumOff val="0"/>
                <a:alphaOff val="0"/>
              </a:schemeClr>
            </a:effectRef>
            <a:fontRef idx="minor">
              <a:schemeClr val="dk1">
                <a:hueOff val="0"/>
                <a:satOff val="0"/>
                <a:lumOff val="0"/>
                <a:alphaOff val="0"/>
              </a:schemeClr>
            </a:fontRef>
          </p:style>
          <p:txBody>
            <a:bodyPr spcFirstLastPara="0" vert="horz" wrap="square" lIns="185738" tIns="114461" rIns="207330" bIns="114461" numCol="1" spcCol="1270" anchor="ctr" anchorCtr="0">
              <a:noAutofit/>
            </a:bodyPr>
            <a:lstStyle/>
            <a:p>
              <a:pPr marL="128588" lvl="1" indent="-128588" defTabSz="533400">
                <a:lnSpc>
                  <a:spcPct val="90000"/>
                </a:lnSpc>
                <a:spcBef>
                  <a:spcPct val="0"/>
                </a:spcBef>
                <a:spcAft>
                  <a:spcPct val="15000"/>
                </a:spcAft>
                <a:buChar char="••"/>
              </a:pPr>
              <a:r>
                <a:rPr lang="zh-CN" altLang="en-US" sz="2000" dirty="0">
                  <a:latin typeface="黑体" panose="02010609060101010101" pitchFamily="49" charset="-122"/>
                  <a:ea typeface="黑体" panose="02010609060101010101" pitchFamily="49" charset="-122"/>
                </a:rPr>
                <a:t>研究目标</a:t>
              </a:r>
            </a:p>
          </p:txBody>
        </p:sp>
        <p:sp>
          <p:nvSpPr>
            <p:cNvPr id="48" name="任意多边形 47"/>
            <p:cNvSpPr/>
            <p:nvPr/>
          </p:nvSpPr>
          <p:spPr>
            <a:xfrm>
              <a:off x="1098018" y="2114517"/>
              <a:ext cx="1601772" cy="737210"/>
            </a:xfrm>
            <a:custGeom>
              <a:avLst/>
              <a:gdLst>
                <a:gd name="connsiteX0" fmla="*/ 0 w 1601772"/>
                <a:gd name="connsiteY0" fmla="*/ 122871 h 737210"/>
                <a:gd name="connsiteX1" fmla="*/ 122871 w 1601772"/>
                <a:gd name="connsiteY1" fmla="*/ 0 h 737210"/>
                <a:gd name="connsiteX2" fmla="*/ 1478901 w 1601772"/>
                <a:gd name="connsiteY2" fmla="*/ 0 h 737210"/>
                <a:gd name="connsiteX3" fmla="*/ 1601772 w 1601772"/>
                <a:gd name="connsiteY3" fmla="*/ 122871 h 737210"/>
                <a:gd name="connsiteX4" fmla="*/ 1601772 w 1601772"/>
                <a:gd name="connsiteY4" fmla="*/ 614339 h 737210"/>
                <a:gd name="connsiteX5" fmla="*/ 1478901 w 1601772"/>
                <a:gd name="connsiteY5" fmla="*/ 737210 h 737210"/>
                <a:gd name="connsiteX6" fmla="*/ 122871 w 1601772"/>
                <a:gd name="connsiteY6" fmla="*/ 737210 h 737210"/>
                <a:gd name="connsiteX7" fmla="*/ 0 w 1601772"/>
                <a:gd name="connsiteY7" fmla="*/ 614339 h 737210"/>
                <a:gd name="connsiteX8" fmla="*/ 0 w 1601772"/>
                <a:gd name="connsiteY8" fmla="*/ 122871 h 7372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01772" h="737210">
                  <a:moveTo>
                    <a:pt x="0" y="122871"/>
                  </a:moveTo>
                  <a:cubicBezTo>
                    <a:pt x="0" y="55011"/>
                    <a:pt x="55011" y="0"/>
                    <a:pt x="122871" y="0"/>
                  </a:cubicBezTo>
                  <a:lnTo>
                    <a:pt x="1478901" y="0"/>
                  </a:lnTo>
                  <a:cubicBezTo>
                    <a:pt x="1546761" y="0"/>
                    <a:pt x="1601772" y="55011"/>
                    <a:pt x="1601772" y="122871"/>
                  </a:cubicBezTo>
                  <a:lnTo>
                    <a:pt x="1601772" y="614339"/>
                  </a:lnTo>
                  <a:cubicBezTo>
                    <a:pt x="1601772" y="682199"/>
                    <a:pt x="1546761" y="737210"/>
                    <a:pt x="1478901" y="737210"/>
                  </a:cubicBezTo>
                  <a:lnTo>
                    <a:pt x="122871" y="737210"/>
                  </a:lnTo>
                  <a:cubicBezTo>
                    <a:pt x="55011" y="737210"/>
                    <a:pt x="0" y="682199"/>
                    <a:pt x="0" y="614339"/>
                  </a:cubicBezTo>
                  <a:lnTo>
                    <a:pt x="0" y="122871"/>
                  </a:lnTo>
                  <a:close/>
                </a:path>
              </a:pathLst>
            </a:custGeom>
            <a:solidFill>
              <a:srgbClr val="002060"/>
            </a:solidFill>
          </p:spPr>
          <p:style>
            <a:lnRef idx="3">
              <a:schemeClr val="lt2">
                <a:hueOff val="0"/>
                <a:satOff val="0"/>
                <a:lumOff val="0"/>
                <a:alphaOff val="0"/>
              </a:schemeClr>
            </a:lnRef>
            <a:fillRef idx="1">
              <a:schemeClr val="dk2">
                <a:hueOff val="0"/>
                <a:satOff val="0"/>
                <a:lumOff val="0"/>
                <a:alphaOff val="0"/>
              </a:schemeClr>
            </a:fillRef>
            <a:effectRef idx="1">
              <a:schemeClr val="dk2">
                <a:hueOff val="0"/>
                <a:satOff val="0"/>
                <a:lumOff val="0"/>
                <a:alphaOff val="0"/>
              </a:schemeClr>
            </a:effectRef>
            <a:fontRef idx="minor">
              <a:schemeClr val="lt1"/>
            </a:fontRef>
          </p:style>
          <p:txBody>
            <a:bodyPr spcFirstLastPara="0" vert="horz" wrap="square" lIns="132719" tIns="79855" rIns="132719" bIns="79855" numCol="1" spcCol="1270" anchor="ctr" anchorCtr="0">
              <a:noAutofit/>
            </a:bodyPr>
            <a:lstStyle/>
            <a:p>
              <a:pPr algn="ctr" defTabSz="1233488">
                <a:lnSpc>
                  <a:spcPct val="90000"/>
                </a:lnSpc>
                <a:spcBef>
                  <a:spcPct val="0"/>
                </a:spcBef>
                <a:spcAft>
                  <a:spcPct val="35000"/>
                </a:spcAft>
              </a:pPr>
              <a:r>
                <a:rPr lang="en-US" altLang="zh-CN" sz="2800" dirty="0">
                  <a:latin typeface="Arial" panose="020B0604020202020204" pitchFamily="34" charset="0"/>
                  <a:cs typeface="Arial" panose="020B0604020202020204" pitchFamily="34" charset="0"/>
                </a:rPr>
                <a:t>2</a:t>
              </a:r>
              <a:endParaRPr lang="zh-CN" altLang="en-US" sz="2775" dirty="0">
                <a:latin typeface="Arial" panose="020B0604020202020204" pitchFamily="34" charset="0"/>
                <a:cs typeface="Arial" panose="020B0604020202020204" pitchFamily="34" charset="0"/>
              </a:endParaRPr>
            </a:p>
          </p:txBody>
        </p:sp>
      </p:grpSp>
      <p:grpSp>
        <p:nvGrpSpPr>
          <p:cNvPr id="49" name="组合 48"/>
          <p:cNvGrpSpPr/>
          <p:nvPr/>
        </p:nvGrpSpPr>
        <p:grpSpPr>
          <a:xfrm>
            <a:off x="3346052" y="3345717"/>
            <a:ext cx="5726829" cy="728443"/>
            <a:chOff x="1098018" y="2888588"/>
            <a:chExt cx="6947964" cy="737210"/>
          </a:xfrm>
        </p:grpSpPr>
        <p:sp>
          <p:nvSpPr>
            <p:cNvPr id="50" name="任意多边形 49"/>
            <p:cNvSpPr/>
            <p:nvPr/>
          </p:nvSpPr>
          <p:spPr>
            <a:xfrm>
              <a:off x="2699790" y="2962311"/>
              <a:ext cx="5346192" cy="589768"/>
            </a:xfrm>
            <a:custGeom>
              <a:avLst/>
              <a:gdLst>
                <a:gd name="connsiteX0" fmla="*/ 98297 w 589768"/>
                <a:gd name="connsiteY0" fmla="*/ 0 h 5346192"/>
                <a:gd name="connsiteX1" fmla="*/ 491471 w 589768"/>
                <a:gd name="connsiteY1" fmla="*/ 0 h 5346192"/>
                <a:gd name="connsiteX2" fmla="*/ 589768 w 589768"/>
                <a:gd name="connsiteY2" fmla="*/ 98297 h 5346192"/>
                <a:gd name="connsiteX3" fmla="*/ 589768 w 589768"/>
                <a:gd name="connsiteY3" fmla="*/ 5346192 h 5346192"/>
                <a:gd name="connsiteX4" fmla="*/ 589768 w 589768"/>
                <a:gd name="connsiteY4" fmla="*/ 5346192 h 5346192"/>
                <a:gd name="connsiteX5" fmla="*/ 0 w 589768"/>
                <a:gd name="connsiteY5" fmla="*/ 5346192 h 5346192"/>
                <a:gd name="connsiteX6" fmla="*/ 0 w 589768"/>
                <a:gd name="connsiteY6" fmla="*/ 5346192 h 5346192"/>
                <a:gd name="connsiteX7" fmla="*/ 0 w 589768"/>
                <a:gd name="connsiteY7" fmla="*/ 98297 h 5346192"/>
                <a:gd name="connsiteX8" fmla="*/ 98297 w 589768"/>
                <a:gd name="connsiteY8" fmla="*/ 0 h 53461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89768" h="5346192">
                  <a:moveTo>
                    <a:pt x="589768" y="891056"/>
                  </a:moveTo>
                  <a:lnTo>
                    <a:pt x="589768" y="4455136"/>
                  </a:lnTo>
                  <a:cubicBezTo>
                    <a:pt x="589768" y="4947251"/>
                    <a:pt x="584913" y="5346187"/>
                    <a:pt x="578924" y="5346187"/>
                  </a:cubicBezTo>
                  <a:lnTo>
                    <a:pt x="0" y="5346187"/>
                  </a:lnTo>
                  <a:lnTo>
                    <a:pt x="0" y="5346187"/>
                  </a:lnTo>
                  <a:lnTo>
                    <a:pt x="0" y="5"/>
                  </a:lnTo>
                  <a:lnTo>
                    <a:pt x="0" y="5"/>
                  </a:lnTo>
                  <a:lnTo>
                    <a:pt x="578924" y="5"/>
                  </a:lnTo>
                  <a:cubicBezTo>
                    <a:pt x="584913" y="5"/>
                    <a:pt x="589768" y="398941"/>
                    <a:pt x="589768" y="891056"/>
                  </a:cubicBezTo>
                  <a:close/>
                </a:path>
              </a:pathLst>
            </a:custGeom>
          </p:spPr>
          <p:style>
            <a:lnRef idx="2">
              <a:schemeClr val="dk2">
                <a:alpha val="90000"/>
                <a:tint val="40000"/>
                <a:hueOff val="0"/>
                <a:satOff val="0"/>
                <a:lumOff val="0"/>
                <a:alphaOff val="0"/>
              </a:schemeClr>
            </a:lnRef>
            <a:fillRef idx="1">
              <a:schemeClr val="dk2">
                <a:alpha val="90000"/>
                <a:tint val="40000"/>
                <a:hueOff val="0"/>
                <a:satOff val="0"/>
                <a:lumOff val="0"/>
                <a:alphaOff val="0"/>
              </a:schemeClr>
            </a:fillRef>
            <a:effectRef idx="0">
              <a:schemeClr val="dk2">
                <a:alpha val="90000"/>
                <a:tint val="40000"/>
                <a:hueOff val="0"/>
                <a:satOff val="0"/>
                <a:lumOff val="0"/>
                <a:alphaOff val="0"/>
              </a:schemeClr>
            </a:effectRef>
            <a:fontRef idx="minor">
              <a:schemeClr val="dk1">
                <a:hueOff val="0"/>
                <a:satOff val="0"/>
                <a:lumOff val="0"/>
                <a:alphaOff val="0"/>
              </a:schemeClr>
            </a:fontRef>
          </p:style>
          <p:txBody>
            <a:bodyPr spcFirstLastPara="0" vert="horz" wrap="square" lIns="185738" tIns="114461" rIns="207330" bIns="114461" numCol="1" spcCol="1270" anchor="ctr" anchorCtr="0">
              <a:noAutofit/>
            </a:bodyPr>
            <a:lstStyle/>
            <a:p>
              <a:pPr marL="128588" lvl="1" indent="-128588" defTabSz="533400">
                <a:lnSpc>
                  <a:spcPct val="90000"/>
                </a:lnSpc>
                <a:spcBef>
                  <a:spcPct val="0"/>
                </a:spcBef>
                <a:spcAft>
                  <a:spcPct val="15000"/>
                </a:spcAft>
                <a:buChar char="••"/>
              </a:pPr>
              <a:r>
                <a:rPr lang="en-US" altLang="zh-CN" sz="2000" dirty="0">
                  <a:latin typeface="黑体" panose="02010609060101010101" pitchFamily="49" charset="-122"/>
                  <a:ea typeface="黑体" panose="02010609060101010101" pitchFamily="49" charset="-122"/>
                </a:rPr>
                <a:t>PipeDream</a:t>
              </a:r>
              <a:endParaRPr lang="zh-CN" altLang="en-US" sz="2000" dirty="0">
                <a:latin typeface="黑体" panose="02010609060101010101" pitchFamily="49" charset="-122"/>
                <a:ea typeface="黑体" panose="02010609060101010101" pitchFamily="49" charset="-122"/>
              </a:endParaRPr>
            </a:p>
          </p:txBody>
        </p:sp>
        <p:sp>
          <p:nvSpPr>
            <p:cNvPr id="51" name="任意多边形 50"/>
            <p:cNvSpPr/>
            <p:nvPr/>
          </p:nvSpPr>
          <p:spPr>
            <a:xfrm>
              <a:off x="1098018" y="2888588"/>
              <a:ext cx="1601772" cy="737210"/>
            </a:xfrm>
            <a:custGeom>
              <a:avLst/>
              <a:gdLst>
                <a:gd name="connsiteX0" fmla="*/ 0 w 1601772"/>
                <a:gd name="connsiteY0" fmla="*/ 122871 h 737210"/>
                <a:gd name="connsiteX1" fmla="*/ 122871 w 1601772"/>
                <a:gd name="connsiteY1" fmla="*/ 0 h 737210"/>
                <a:gd name="connsiteX2" fmla="*/ 1478901 w 1601772"/>
                <a:gd name="connsiteY2" fmla="*/ 0 h 737210"/>
                <a:gd name="connsiteX3" fmla="*/ 1601772 w 1601772"/>
                <a:gd name="connsiteY3" fmla="*/ 122871 h 737210"/>
                <a:gd name="connsiteX4" fmla="*/ 1601772 w 1601772"/>
                <a:gd name="connsiteY4" fmla="*/ 614339 h 737210"/>
                <a:gd name="connsiteX5" fmla="*/ 1478901 w 1601772"/>
                <a:gd name="connsiteY5" fmla="*/ 737210 h 737210"/>
                <a:gd name="connsiteX6" fmla="*/ 122871 w 1601772"/>
                <a:gd name="connsiteY6" fmla="*/ 737210 h 737210"/>
                <a:gd name="connsiteX7" fmla="*/ 0 w 1601772"/>
                <a:gd name="connsiteY7" fmla="*/ 614339 h 737210"/>
                <a:gd name="connsiteX8" fmla="*/ 0 w 1601772"/>
                <a:gd name="connsiteY8" fmla="*/ 122871 h 7372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01772" h="737210">
                  <a:moveTo>
                    <a:pt x="0" y="122871"/>
                  </a:moveTo>
                  <a:cubicBezTo>
                    <a:pt x="0" y="55011"/>
                    <a:pt x="55011" y="0"/>
                    <a:pt x="122871" y="0"/>
                  </a:cubicBezTo>
                  <a:lnTo>
                    <a:pt x="1478901" y="0"/>
                  </a:lnTo>
                  <a:cubicBezTo>
                    <a:pt x="1546761" y="0"/>
                    <a:pt x="1601772" y="55011"/>
                    <a:pt x="1601772" y="122871"/>
                  </a:cubicBezTo>
                  <a:lnTo>
                    <a:pt x="1601772" y="614339"/>
                  </a:lnTo>
                  <a:cubicBezTo>
                    <a:pt x="1601772" y="682199"/>
                    <a:pt x="1546761" y="737210"/>
                    <a:pt x="1478901" y="737210"/>
                  </a:cubicBezTo>
                  <a:lnTo>
                    <a:pt x="122871" y="737210"/>
                  </a:lnTo>
                  <a:cubicBezTo>
                    <a:pt x="55011" y="737210"/>
                    <a:pt x="0" y="682199"/>
                    <a:pt x="0" y="614339"/>
                  </a:cubicBezTo>
                  <a:lnTo>
                    <a:pt x="0" y="122871"/>
                  </a:lnTo>
                  <a:close/>
                </a:path>
              </a:pathLst>
            </a:custGeom>
            <a:solidFill>
              <a:srgbClr val="002060"/>
            </a:solidFill>
          </p:spPr>
          <p:style>
            <a:lnRef idx="3">
              <a:schemeClr val="lt2">
                <a:hueOff val="0"/>
                <a:satOff val="0"/>
                <a:lumOff val="0"/>
                <a:alphaOff val="0"/>
              </a:schemeClr>
            </a:lnRef>
            <a:fillRef idx="1">
              <a:schemeClr val="dk2">
                <a:hueOff val="0"/>
                <a:satOff val="0"/>
                <a:lumOff val="0"/>
                <a:alphaOff val="0"/>
              </a:schemeClr>
            </a:fillRef>
            <a:effectRef idx="1">
              <a:schemeClr val="dk2">
                <a:hueOff val="0"/>
                <a:satOff val="0"/>
                <a:lumOff val="0"/>
                <a:alphaOff val="0"/>
              </a:schemeClr>
            </a:effectRef>
            <a:fontRef idx="minor">
              <a:schemeClr val="lt1"/>
            </a:fontRef>
          </p:style>
          <p:txBody>
            <a:bodyPr spcFirstLastPara="0" vert="horz" wrap="square" lIns="132719" tIns="79855" rIns="132719" bIns="79855" numCol="1" spcCol="1270" anchor="ctr" anchorCtr="0">
              <a:noAutofit/>
            </a:bodyPr>
            <a:lstStyle/>
            <a:p>
              <a:pPr algn="ctr" defTabSz="1233488">
                <a:lnSpc>
                  <a:spcPct val="90000"/>
                </a:lnSpc>
                <a:spcBef>
                  <a:spcPct val="0"/>
                </a:spcBef>
                <a:spcAft>
                  <a:spcPct val="35000"/>
                </a:spcAft>
              </a:pPr>
              <a:r>
                <a:rPr lang="en-US" altLang="zh-CN" sz="2800" dirty="0">
                  <a:latin typeface="Arial" panose="020B0604020202020204" pitchFamily="34" charset="0"/>
                  <a:cs typeface="Arial" panose="020B0604020202020204" pitchFamily="34" charset="0"/>
                </a:rPr>
                <a:t>3</a:t>
              </a:r>
              <a:endParaRPr lang="zh-CN" altLang="en-US" sz="2775" dirty="0">
                <a:latin typeface="Arial" panose="020B0604020202020204" pitchFamily="34" charset="0"/>
                <a:cs typeface="Arial" panose="020B0604020202020204" pitchFamily="34" charset="0"/>
              </a:endParaRPr>
            </a:p>
          </p:txBody>
        </p:sp>
      </p:grpSp>
      <p:grpSp>
        <p:nvGrpSpPr>
          <p:cNvPr id="52" name="组合 51"/>
          <p:cNvGrpSpPr/>
          <p:nvPr/>
        </p:nvGrpSpPr>
        <p:grpSpPr>
          <a:xfrm>
            <a:off x="3346052" y="4190372"/>
            <a:ext cx="5726829" cy="757548"/>
            <a:chOff x="1098018" y="3662660"/>
            <a:chExt cx="6947964" cy="737210"/>
          </a:xfrm>
        </p:grpSpPr>
        <p:sp>
          <p:nvSpPr>
            <p:cNvPr id="53" name="任意多边形 52"/>
            <p:cNvSpPr/>
            <p:nvPr/>
          </p:nvSpPr>
          <p:spPr>
            <a:xfrm>
              <a:off x="2699790" y="3736381"/>
              <a:ext cx="5346192" cy="589768"/>
            </a:xfrm>
            <a:custGeom>
              <a:avLst/>
              <a:gdLst>
                <a:gd name="connsiteX0" fmla="*/ 98297 w 589768"/>
                <a:gd name="connsiteY0" fmla="*/ 0 h 5346192"/>
                <a:gd name="connsiteX1" fmla="*/ 491471 w 589768"/>
                <a:gd name="connsiteY1" fmla="*/ 0 h 5346192"/>
                <a:gd name="connsiteX2" fmla="*/ 589768 w 589768"/>
                <a:gd name="connsiteY2" fmla="*/ 98297 h 5346192"/>
                <a:gd name="connsiteX3" fmla="*/ 589768 w 589768"/>
                <a:gd name="connsiteY3" fmla="*/ 5346192 h 5346192"/>
                <a:gd name="connsiteX4" fmla="*/ 589768 w 589768"/>
                <a:gd name="connsiteY4" fmla="*/ 5346192 h 5346192"/>
                <a:gd name="connsiteX5" fmla="*/ 0 w 589768"/>
                <a:gd name="connsiteY5" fmla="*/ 5346192 h 5346192"/>
                <a:gd name="connsiteX6" fmla="*/ 0 w 589768"/>
                <a:gd name="connsiteY6" fmla="*/ 5346192 h 5346192"/>
                <a:gd name="connsiteX7" fmla="*/ 0 w 589768"/>
                <a:gd name="connsiteY7" fmla="*/ 98297 h 5346192"/>
                <a:gd name="connsiteX8" fmla="*/ 98297 w 589768"/>
                <a:gd name="connsiteY8" fmla="*/ 0 h 53461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89768" h="5346192">
                  <a:moveTo>
                    <a:pt x="589768" y="891056"/>
                  </a:moveTo>
                  <a:lnTo>
                    <a:pt x="589768" y="4455136"/>
                  </a:lnTo>
                  <a:cubicBezTo>
                    <a:pt x="589768" y="4947251"/>
                    <a:pt x="584913" y="5346187"/>
                    <a:pt x="578924" y="5346187"/>
                  </a:cubicBezTo>
                  <a:lnTo>
                    <a:pt x="0" y="5346187"/>
                  </a:lnTo>
                  <a:lnTo>
                    <a:pt x="0" y="5346187"/>
                  </a:lnTo>
                  <a:lnTo>
                    <a:pt x="0" y="5"/>
                  </a:lnTo>
                  <a:lnTo>
                    <a:pt x="0" y="5"/>
                  </a:lnTo>
                  <a:lnTo>
                    <a:pt x="578924" y="5"/>
                  </a:lnTo>
                  <a:cubicBezTo>
                    <a:pt x="584913" y="5"/>
                    <a:pt x="589768" y="398941"/>
                    <a:pt x="589768" y="891056"/>
                  </a:cubicBezTo>
                  <a:close/>
                </a:path>
              </a:pathLst>
            </a:custGeom>
          </p:spPr>
          <p:style>
            <a:lnRef idx="2">
              <a:schemeClr val="dk2">
                <a:alpha val="90000"/>
                <a:tint val="40000"/>
                <a:hueOff val="0"/>
                <a:satOff val="0"/>
                <a:lumOff val="0"/>
                <a:alphaOff val="0"/>
              </a:schemeClr>
            </a:lnRef>
            <a:fillRef idx="1">
              <a:schemeClr val="dk2">
                <a:alpha val="90000"/>
                <a:tint val="40000"/>
                <a:hueOff val="0"/>
                <a:satOff val="0"/>
                <a:lumOff val="0"/>
                <a:alphaOff val="0"/>
              </a:schemeClr>
            </a:fillRef>
            <a:effectRef idx="0">
              <a:schemeClr val="dk2">
                <a:alpha val="90000"/>
                <a:tint val="40000"/>
                <a:hueOff val="0"/>
                <a:satOff val="0"/>
                <a:lumOff val="0"/>
                <a:alphaOff val="0"/>
              </a:schemeClr>
            </a:effectRef>
            <a:fontRef idx="minor">
              <a:schemeClr val="dk1">
                <a:hueOff val="0"/>
                <a:satOff val="0"/>
                <a:lumOff val="0"/>
                <a:alphaOff val="0"/>
              </a:schemeClr>
            </a:fontRef>
          </p:style>
          <p:txBody>
            <a:bodyPr spcFirstLastPara="0" vert="horz" wrap="square" lIns="185738" tIns="114461" rIns="207330" bIns="114461" numCol="1" spcCol="1270" anchor="ctr" anchorCtr="0">
              <a:noAutofit/>
            </a:bodyPr>
            <a:lstStyle/>
            <a:p>
              <a:pPr marL="128588" lvl="1" indent="-128588" defTabSz="533400">
                <a:lnSpc>
                  <a:spcPct val="90000"/>
                </a:lnSpc>
                <a:spcBef>
                  <a:spcPct val="0"/>
                </a:spcBef>
                <a:spcAft>
                  <a:spcPct val="15000"/>
                </a:spcAft>
                <a:buChar char="••"/>
              </a:pPr>
              <a:r>
                <a:rPr lang="zh-CN" altLang="en-US" sz="2000" dirty="0">
                  <a:latin typeface="黑体" panose="02010609060101010101" pitchFamily="49" charset="-122"/>
                  <a:ea typeface="黑体" panose="02010609060101010101" pitchFamily="49" charset="-122"/>
                </a:rPr>
                <a:t>实验结果</a:t>
              </a:r>
            </a:p>
          </p:txBody>
        </p:sp>
        <p:sp>
          <p:nvSpPr>
            <p:cNvPr id="54" name="任意多边形 53"/>
            <p:cNvSpPr/>
            <p:nvPr/>
          </p:nvSpPr>
          <p:spPr>
            <a:xfrm>
              <a:off x="1098018" y="3662660"/>
              <a:ext cx="1601772" cy="737210"/>
            </a:xfrm>
            <a:custGeom>
              <a:avLst/>
              <a:gdLst>
                <a:gd name="connsiteX0" fmla="*/ 0 w 1601772"/>
                <a:gd name="connsiteY0" fmla="*/ 122871 h 737210"/>
                <a:gd name="connsiteX1" fmla="*/ 122871 w 1601772"/>
                <a:gd name="connsiteY1" fmla="*/ 0 h 737210"/>
                <a:gd name="connsiteX2" fmla="*/ 1478901 w 1601772"/>
                <a:gd name="connsiteY2" fmla="*/ 0 h 737210"/>
                <a:gd name="connsiteX3" fmla="*/ 1601772 w 1601772"/>
                <a:gd name="connsiteY3" fmla="*/ 122871 h 737210"/>
                <a:gd name="connsiteX4" fmla="*/ 1601772 w 1601772"/>
                <a:gd name="connsiteY4" fmla="*/ 614339 h 737210"/>
                <a:gd name="connsiteX5" fmla="*/ 1478901 w 1601772"/>
                <a:gd name="connsiteY5" fmla="*/ 737210 h 737210"/>
                <a:gd name="connsiteX6" fmla="*/ 122871 w 1601772"/>
                <a:gd name="connsiteY6" fmla="*/ 737210 h 737210"/>
                <a:gd name="connsiteX7" fmla="*/ 0 w 1601772"/>
                <a:gd name="connsiteY7" fmla="*/ 614339 h 737210"/>
                <a:gd name="connsiteX8" fmla="*/ 0 w 1601772"/>
                <a:gd name="connsiteY8" fmla="*/ 122871 h 7372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01772" h="737210">
                  <a:moveTo>
                    <a:pt x="0" y="122871"/>
                  </a:moveTo>
                  <a:cubicBezTo>
                    <a:pt x="0" y="55011"/>
                    <a:pt x="55011" y="0"/>
                    <a:pt x="122871" y="0"/>
                  </a:cubicBezTo>
                  <a:lnTo>
                    <a:pt x="1478901" y="0"/>
                  </a:lnTo>
                  <a:cubicBezTo>
                    <a:pt x="1546761" y="0"/>
                    <a:pt x="1601772" y="55011"/>
                    <a:pt x="1601772" y="122871"/>
                  </a:cubicBezTo>
                  <a:lnTo>
                    <a:pt x="1601772" y="614339"/>
                  </a:lnTo>
                  <a:cubicBezTo>
                    <a:pt x="1601772" y="682199"/>
                    <a:pt x="1546761" y="737210"/>
                    <a:pt x="1478901" y="737210"/>
                  </a:cubicBezTo>
                  <a:lnTo>
                    <a:pt x="122871" y="737210"/>
                  </a:lnTo>
                  <a:cubicBezTo>
                    <a:pt x="55011" y="737210"/>
                    <a:pt x="0" y="682199"/>
                    <a:pt x="0" y="614339"/>
                  </a:cubicBezTo>
                  <a:lnTo>
                    <a:pt x="0" y="122871"/>
                  </a:lnTo>
                  <a:close/>
                </a:path>
              </a:pathLst>
            </a:custGeom>
            <a:solidFill>
              <a:srgbClr val="002060"/>
            </a:solidFill>
          </p:spPr>
          <p:style>
            <a:lnRef idx="3">
              <a:schemeClr val="lt2">
                <a:hueOff val="0"/>
                <a:satOff val="0"/>
                <a:lumOff val="0"/>
                <a:alphaOff val="0"/>
              </a:schemeClr>
            </a:lnRef>
            <a:fillRef idx="1">
              <a:schemeClr val="dk2">
                <a:hueOff val="0"/>
                <a:satOff val="0"/>
                <a:lumOff val="0"/>
                <a:alphaOff val="0"/>
              </a:schemeClr>
            </a:fillRef>
            <a:effectRef idx="1">
              <a:schemeClr val="dk2">
                <a:hueOff val="0"/>
                <a:satOff val="0"/>
                <a:lumOff val="0"/>
                <a:alphaOff val="0"/>
              </a:schemeClr>
            </a:effectRef>
            <a:fontRef idx="minor">
              <a:schemeClr val="lt1"/>
            </a:fontRef>
          </p:style>
          <p:txBody>
            <a:bodyPr spcFirstLastPara="0" vert="horz" wrap="square" lIns="132719" tIns="79855" rIns="132719" bIns="79855" numCol="1" spcCol="1270" anchor="ctr" anchorCtr="0">
              <a:noAutofit/>
            </a:bodyPr>
            <a:lstStyle/>
            <a:p>
              <a:pPr algn="ctr" defTabSz="1233488">
                <a:lnSpc>
                  <a:spcPct val="90000"/>
                </a:lnSpc>
                <a:spcBef>
                  <a:spcPct val="0"/>
                </a:spcBef>
                <a:spcAft>
                  <a:spcPct val="35000"/>
                </a:spcAft>
              </a:pPr>
              <a:r>
                <a:rPr lang="en-US" altLang="zh-CN" sz="2800" dirty="0">
                  <a:latin typeface="Arial" panose="020B0604020202020204" pitchFamily="34" charset="0"/>
                  <a:cs typeface="Arial" panose="020B0604020202020204" pitchFamily="34" charset="0"/>
                </a:rPr>
                <a:t>4</a:t>
              </a:r>
              <a:endParaRPr lang="zh-CN" altLang="en-US" sz="2800" dirty="0">
                <a:latin typeface="Arial" panose="020B0604020202020204" pitchFamily="34" charset="0"/>
                <a:cs typeface="Arial" panose="020B0604020202020204" pitchFamily="34" charset="0"/>
              </a:endParaRPr>
            </a:p>
          </p:txBody>
        </p:sp>
      </p:grpSp>
      <p:pic>
        <p:nvPicPr>
          <p:cNvPr id="22" name="图片 21"/>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725893" y="115413"/>
            <a:ext cx="674253" cy="674253"/>
          </a:xfrm>
          <a:prstGeom prst="rect">
            <a:avLst/>
          </a:prstGeom>
        </p:spPr>
      </p:pic>
      <p:cxnSp>
        <p:nvCxnSpPr>
          <p:cNvPr id="24" name="直接连接符 19"/>
          <p:cNvCxnSpPr>
            <a:cxnSpLocks/>
          </p:cNvCxnSpPr>
          <p:nvPr/>
        </p:nvCxnSpPr>
        <p:spPr bwMode="auto">
          <a:xfrm flipH="1">
            <a:off x="1964028" y="-25400"/>
            <a:ext cx="1587" cy="841375"/>
          </a:xfrm>
          <a:prstGeom prst="line">
            <a:avLst/>
          </a:prstGeom>
          <a:noFill/>
          <a:ln w="28575" algn="ctr">
            <a:solidFill>
              <a:schemeClr val="bg2"/>
            </a:solidFill>
            <a:round/>
            <a:headEnd/>
            <a:tailEnd/>
          </a:ln>
          <a:extLst>
            <a:ext uri="{909E8E84-426E-40DD-AFC4-6F175D3DCCD1}">
              <a14:hiddenFill xmlns:a14="http://schemas.microsoft.com/office/drawing/2010/main">
                <a:noFill/>
              </a14:hiddenFill>
            </a:ext>
          </a:extLst>
        </p:spPr>
      </p:cxnSp>
      <p:cxnSp>
        <p:nvCxnSpPr>
          <p:cNvPr id="25" name="直接连接符 20"/>
          <p:cNvCxnSpPr>
            <a:cxnSpLocks/>
          </p:cNvCxnSpPr>
          <p:nvPr/>
        </p:nvCxnSpPr>
        <p:spPr bwMode="auto">
          <a:xfrm flipH="1">
            <a:off x="2035175" y="-26988"/>
            <a:ext cx="1588" cy="554038"/>
          </a:xfrm>
          <a:prstGeom prst="line">
            <a:avLst/>
          </a:prstGeom>
          <a:noFill/>
          <a:ln w="28575" algn="ctr">
            <a:solidFill>
              <a:schemeClr val="bg2"/>
            </a:solidFill>
            <a:round/>
            <a:headEnd/>
            <a:tailEnd/>
          </a:ln>
          <a:extLst>
            <a:ext uri="{909E8E84-426E-40DD-AFC4-6F175D3DCCD1}">
              <a14:hiddenFill xmlns:a14="http://schemas.microsoft.com/office/drawing/2010/main">
                <a:noFill/>
              </a14:hiddenFill>
            </a:ext>
          </a:extLst>
        </p:spPr>
      </p:cxnSp>
      <p:cxnSp>
        <p:nvCxnSpPr>
          <p:cNvPr id="26" name="直接连接符 30"/>
          <p:cNvCxnSpPr>
            <a:cxnSpLocks/>
          </p:cNvCxnSpPr>
          <p:nvPr/>
        </p:nvCxnSpPr>
        <p:spPr bwMode="auto">
          <a:xfrm>
            <a:off x="2109499" y="-26988"/>
            <a:ext cx="0" cy="298451"/>
          </a:xfrm>
          <a:prstGeom prst="line">
            <a:avLst/>
          </a:prstGeom>
          <a:noFill/>
          <a:ln w="28575" algn="ctr">
            <a:solidFill>
              <a:schemeClr val="bg2"/>
            </a:solidFill>
            <a:round/>
            <a:headEnd/>
            <a:tailEnd/>
          </a:ln>
          <a:extLst>
            <a:ext uri="{909E8E84-426E-40DD-AFC4-6F175D3DCCD1}">
              <a14:hiddenFill xmlns:a14="http://schemas.microsoft.com/office/drawing/2010/main">
                <a:noFill/>
              </a14:hiddenFill>
            </a:ext>
          </a:extLst>
        </p:spPr>
      </p:cxnSp>
      <p:sp>
        <p:nvSpPr>
          <p:cNvPr id="3" name="文本框 2"/>
          <p:cNvSpPr txBox="1"/>
          <p:nvPr/>
        </p:nvSpPr>
        <p:spPr>
          <a:xfrm>
            <a:off x="2405641" y="72122"/>
            <a:ext cx="2773680" cy="646331"/>
          </a:xfrm>
          <a:prstGeom prst="rect">
            <a:avLst/>
          </a:prstGeom>
          <a:noFill/>
        </p:spPr>
        <p:txBody>
          <a:bodyPr wrap="square" rtlCol="0">
            <a:spAutoFit/>
          </a:bodyPr>
          <a:lstStyle/>
          <a:p>
            <a:r>
              <a:rPr lang="zh-CN" altLang="en-US" sz="3600" dirty="0">
                <a:solidFill>
                  <a:schemeClr val="bg1"/>
                </a:solidFill>
                <a:latin typeface="黑体" panose="02010609060101010101" pitchFamily="49" charset="-122"/>
                <a:ea typeface="黑体" panose="02010609060101010101" pitchFamily="49" charset="-122"/>
              </a:rPr>
              <a:t>目录</a:t>
            </a:r>
            <a:endParaRPr lang="zh-CN" altLang="en-US" sz="3200" dirty="0">
              <a:solidFill>
                <a:schemeClr val="bg1"/>
              </a:solidFill>
              <a:latin typeface="黑体" panose="02010609060101010101" pitchFamily="49" charset="-122"/>
              <a:ea typeface="黑体" panose="02010609060101010101" pitchFamily="49" charset="-122"/>
            </a:endParaRPr>
          </a:p>
        </p:txBody>
      </p:sp>
      <p:grpSp>
        <p:nvGrpSpPr>
          <p:cNvPr id="20" name="组合 19">
            <a:extLst>
              <a:ext uri="{FF2B5EF4-FFF2-40B4-BE49-F238E27FC236}">
                <a16:creationId xmlns:a16="http://schemas.microsoft.com/office/drawing/2014/main" id="{96EAAFC6-E18C-44A4-8D3F-08A1D1BE11F3}"/>
              </a:ext>
            </a:extLst>
          </p:cNvPr>
          <p:cNvGrpSpPr/>
          <p:nvPr/>
        </p:nvGrpSpPr>
        <p:grpSpPr>
          <a:xfrm>
            <a:off x="3346052" y="5094833"/>
            <a:ext cx="5726829" cy="757548"/>
            <a:chOff x="1098018" y="3662660"/>
            <a:chExt cx="6947964" cy="737210"/>
          </a:xfrm>
        </p:grpSpPr>
        <p:sp>
          <p:nvSpPr>
            <p:cNvPr id="21" name="任意多边形 52">
              <a:extLst>
                <a:ext uri="{FF2B5EF4-FFF2-40B4-BE49-F238E27FC236}">
                  <a16:creationId xmlns:a16="http://schemas.microsoft.com/office/drawing/2014/main" id="{72354402-4D25-4BE4-813B-3454018510E8}"/>
                </a:ext>
              </a:extLst>
            </p:cNvPr>
            <p:cNvSpPr/>
            <p:nvPr/>
          </p:nvSpPr>
          <p:spPr>
            <a:xfrm>
              <a:off x="2699790" y="3736381"/>
              <a:ext cx="5346192" cy="589768"/>
            </a:xfrm>
            <a:custGeom>
              <a:avLst/>
              <a:gdLst>
                <a:gd name="connsiteX0" fmla="*/ 98297 w 589768"/>
                <a:gd name="connsiteY0" fmla="*/ 0 h 5346192"/>
                <a:gd name="connsiteX1" fmla="*/ 491471 w 589768"/>
                <a:gd name="connsiteY1" fmla="*/ 0 h 5346192"/>
                <a:gd name="connsiteX2" fmla="*/ 589768 w 589768"/>
                <a:gd name="connsiteY2" fmla="*/ 98297 h 5346192"/>
                <a:gd name="connsiteX3" fmla="*/ 589768 w 589768"/>
                <a:gd name="connsiteY3" fmla="*/ 5346192 h 5346192"/>
                <a:gd name="connsiteX4" fmla="*/ 589768 w 589768"/>
                <a:gd name="connsiteY4" fmla="*/ 5346192 h 5346192"/>
                <a:gd name="connsiteX5" fmla="*/ 0 w 589768"/>
                <a:gd name="connsiteY5" fmla="*/ 5346192 h 5346192"/>
                <a:gd name="connsiteX6" fmla="*/ 0 w 589768"/>
                <a:gd name="connsiteY6" fmla="*/ 5346192 h 5346192"/>
                <a:gd name="connsiteX7" fmla="*/ 0 w 589768"/>
                <a:gd name="connsiteY7" fmla="*/ 98297 h 5346192"/>
                <a:gd name="connsiteX8" fmla="*/ 98297 w 589768"/>
                <a:gd name="connsiteY8" fmla="*/ 0 h 53461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89768" h="5346192">
                  <a:moveTo>
                    <a:pt x="589768" y="891056"/>
                  </a:moveTo>
                  <a:lnTo>
                    <a:pt x="589768" y="4455136"/>
                  </a:lnTo>
                  <a:cubicBezTo>
                    <a:pt x="589768" y="4947251"/>
                    <a:pt x="584913" y="5346187"/>
                    <a:pt x="578924" y="5346187"/>
                  </a:cubicBezTo>
                  <a:lnTo>
                    <a:pt x="0" y="5346187"/>
                  </a:lnTo>
                  <a:lnTo>
                    <a:pt x="0" y="5346187"/>
                  </a:lnTo>
                  <a:lnTo>
                    <a:pt x="0" y="5"/>
                  </a:lnTo>
                  <a:lnTo>
                    <a:pt x="0" y="5"/>
                  </a:lnTo>
                  <a:lnTo>
                    <a:pt x="578924" y="5"/>
                  </a:lnTo>
                  <a:cubicBezTo>
                    <a:pt x="584913" y="5"/>
                    <a:pt x="589768" y="398941"/>
                    <a:pt x="589768" y="891056"/>
                  </a:cubicBezTo>
                  <a:close/>
                </a:path>
              </a:pathLst>
            </a:custGeom>
          </p:spPr>
          <p:style>
            <a:lnRef idx="2">
              <a:schemeClr val="dk2">
                <a:alpha val="90000"/>
                <a:tint val="40000"/>
                <a:hueOff val="0"/>
                <a:satOff val="0"/>
                <a:lumOff val="0"/>
                <a:alphaOff val="0"/>
              </a:schemeClr>
            </a:lnRef>
            <a:fillRef idx="1">
              <a:schemeClr val="dk2">
                <a:alpha val="90000"/>
                <a:tint val="40000"/>
                <a:hueOff val="0"/>
                <a:satOff val="0"/>
                <a:lumOff val="0"/>
                <a:alphaOff val="0"/>
              </a:schemeClr>
            </a:fillRef>
            <a:effectRef idx="0">
              <a:schemeClr val="dk2">
                <a:alpha val="90000"/>
                <a:tint val="40000"/>
                <a:hueOff val="0"/>
                <a:satOff val="0"/>
                <a:lumOff val="0"/>
                <a:alphaOff val="0"/>
              </a:schemeClr>
            </a:effectRef>
            <a:fontRef idx="minor">
              <a:schemeClr val="dk1">
                <a:hueOff val="0"/>
                <a:satOff val="0"/>
                <a:lumOff val="0"/>
                <a:alphaOff val="0"/>
              </a:schemeClr>
            </a:fontRef>
          </p:style>
          <p:txBody>
            <a:bodyPr spcFirstLastPara="0" vert="horz" wrap="square" lIns="185738" tIns="114461" rIns="207330" bIns="114461" numCol="1" spcCol="1270" anchor="ctr" anchorCtr="0">
              <a:noAutofit/>
            </a:bodyPr>
            <a:lstStyle/>
            <a:p>
              <a:pPr marL="128588" lvl="1" indent="-128588" defTabSz="533400">
                <a:lnSpc>
                  <a:spcPct val="90000"/>
                </a:lnSpc>
                <a:spcBef>
                  <a:spcPct val="0"/>
                </a:spcBef>
                <a:spcAft>
                  <a:spcPct val="15000"/>
                </a:spcAft>
                <a:buChar char="••"/>
              </a:pPr>
              <a:r>
                <a:rPr lang="zh-CN" altLang="en-US" sz="2000" dirty="0">
                  <a:latin typeface="黑体" panose="02010609060101010101" pitchFamily="49" charset="-122"/>
                  <a:ea typeface="黑体" panose="02010609060101010101" pitchFamily="49" charset="-122"/>
                </a:rPr>
                <a:t>总结</a:t>
              </a:r>
            </a:p>
          </p:txBody>
        </p:sp>
        <p:sp>
          <p:nvSpPr>
            <p:cNvPr id="23" name="任意多边形 53">
              <a:extLst>
                <a:ext uri="{FF2B5EF4-FFF2-40B4-BE49-F238E27FC236}">
                  <a16:creationId xmlns:a16="http://schemas.microsoft.com/office/drawing/2014/main" id="{5389E37D-ECDD-45D1-A4A9-E176732E8797}"/>
                </a:ext>
              </a:extLst>
            </p:cNvPr>
            <p:cNvSpPr/>
            <p:nvPr/>
          </p:nvSpPr>
          <p:spPr>
            <a:xfrm>
              <a:off x="1098018" y="3662660"/>
              <a:ext cx="1601772" cy="737210"/>
            </a:xfrm>
            <a:custGeom>
              <a:avLst/>
              <a:gdLst>
                <a:gd name="connsiteX0" fmla="*/ 0 w 1601772"/>
                <a:gd name="connsiteY0" fmla="*/ 122871 h 737210"/>
                <a:gd name="connsiteX1" fmla="*/ 122871 w 1601772"/>
                <a:gd name="connsiteY1" fmla="*/ 0 h 737210"/>
                <a:gd name="connsiteX2" fmla="*/ 1478901 w 1601772"/>
                <a:gd name="connsiteY2" fmla="*/ 0 h 737210"/>
                <a:gd name="connsiteX3" fmla="*/ 1601772 w 1601772"/>
                <a:gd name="connsiteY3" fmla="*/ 122871 h 737210"/>
                <a:gd name="connsiteX4" fmla="*/ 1601772 w 1601772"/>
                <a:gd name="connsiteY4" fmla="*/ 614339 h 737210"/>
                <a:gd name="connsiteX5" fmla="*/ 1478901 w 1601772"/>
                <a:gd name="connsiteY5" fmla="*/ 737210 h 737210"/>
                <a:gd name="connsiteX6" fmla="*/ 122871 w 1601772"/>
                <a:gd name="connsiteY6" fmla="*/ 737210 h 737210"/>
                <a:gd name="connsiteX7" fmla="*/ 0 w 1601772"/>
                <a:gd name="connsiteY7" fmla="*/ 614339 h 737210"/>
                <a:gd name="connsiteX8" fmla="*/ 0 w 1601772"/>
                <a:gd name="connsiteY8" fmla="*/ 122871 h 7372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01772" h="737210">
                  <a:moveTo>
                    <a:pt x="0" y="122871"/>
                  </a:moveTo>
                  <a:cubicBezTo>
                    <a:pt x="0" y="55011"/>
                    <a:pt x="55011" y="0"/>
                    <a:pt x="122871" y="0"/>
                  </a:cubicBezTo>
                  <a:lnTo>
                    <a:pt x="1478901" y="0"/>
                  </a:lnTo>
                  <a:cubicBezTo>
                    <a:pt x="1546761" y="0"/>
                    <a:pt x="1601772" y="55011"/>
                    <a:pt x="1601772" y="122871"/>
                  </a:cubicBezTo>
                  <a:lnTo>
                    <a:pt x="1601772" y="614339"/>
                  </a:lnTo>
                  <a:cubicBezTo>
                    <a:pt x="1601772" y="682199"/>
                    <a:pt x="1546761" y="737210"/>
                    <a:pt x="1478901" y="737210"/>
                  </a:cubicBezTo>
                  <a:lnTo>
                    <a:pt x="122871" y="737210"/>
                  </a:lnTo>
                  <a:cubicBezTo>
                    <a:pt x="55011" y="737210"/>
                    <a:pt x="0" y="682199"/>
                    <a:pt x="0" y="614339"/>
                  </a:cubicBezTo>
                  <a:lnTo>
                    <a:pt x="0" y="122871"/>
                  </a:lnTo>
                  <a:close/>
                </a:path>
              </a:pathLst>
            </a:custGeom>
            <a:solidFill>
              <a:srgbClr val="002060"/>
            </a:solidFill>
          </p:spPr>
          <p:style>
            <a:lnRef idx="3">
              <a:schemeClr val="lt2">
                <a:hueOff val="0"/>
                <a:satOff val="0"/>
                <a:lumOff val="0"/>
                <a:alphaOff val="0"/>
              </a:schemeClr>
            </a:lnRef>
            <a:fillRef idx="1">
              <a:schemeClr val="dk2">
                <a:hueOff val="0"/>
                <a:satOff val="0"/>
                <a:lumOff val="0"/>
                <a:alphaOff val="0"/>
              </a:schemeClr>
            </a:fillRef>
            <a:effectRef idx="1">
              <a:schemeClr val="dk2">
                <a:hueOff val="0"/>
                <a:satOff val="0"/>
                <a:lumOff val="0"/>
                <a:alphaOff val="0"/>
              </a:schemeClr>
            </a:effectRef>
            <a:fontRef idx="minor">
              <a:schemeClr val="lt1"/>
            </a:fontRef>
          </p:style>
          <p:txBody>
            <a:bodyPr spcFirstLastPara="0" vert="horz" wrap="square" lIns="132719" tIns="79855" rIns="132719" bIns="79855" numCol="1" spcCol="1270" anchor="ctr" anchorCtr="0">
              <a:noAutofit/>
            </a:bodyPr>
            <a:lstStyle/>
            <a:p>
              <a:pPr algn="ctr" defTabSz="1233488">
                <a:lnSpc>
                  <a:spcPct val="90000"/>
                </a:lnSpc>
                <a:spcBef>
                  <a:spcPct val="0"/>
                </a:spcBef>
                <a:spcAft>
                  <a:spcPct val="35000"/>
                </a:spcAft>
              </a:pPr>
              <a:r>
                <a:rPr lang="en-US" altLang="zh-CN" sz="2800" dirty="0">
                  <a:latin typeface="Arial" panose="020B0604020202020204" pitchFamily="34" charset="0"/>
                  <a:cs typeface="Arial" panose="020B0604020202020204" pitchFamily="34" charset="0"/>
                </a:rPr>
                <a:t>5</a:t>
              </a:r>
              <a:endParaRPr lang="zh-CN" altLang="en-US" sz="2800" dirty="0">
                <a:latin typeface="Arial" panose="020B0604020202020204" pitchFamily="34" charset="0"/>
                <a:cs typeface="Arial" panose="020B0604020202020204" pitchFamily="34" charset="0"/>
              </a:endParaRPr>
            </a:p>
          </p:txBody>
        </p:sp>
      </p:grpSp>
    </p:spTree>
    <p:extLst>
      <p:ext uri="{BB962C8B-B14F-4D97-AF65-F5344CB8AC3E}">
        <p14:creationId xmlns:p14="http://schemas.microsoft.com/office/powerpoint/2010/main" val="89864685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6"/>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9"/>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52"/>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2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p:cNvSpPr/>
          <p:nvPr/>
        </p:nvSpPr>
        <p:spPr>
          <a:xfrm>
            <a:off x="1524000" y="1"/>
            <a:ext cx="9144574" cy="895927"/>
          </a:xfrm>
          <a:prstGeom prst="rect">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pic>
        <p:nvPicPr>
          <p:cNvPr id="6" name="图片 5"/>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725893" y="115413"/>
            <a:ext cx="674253" cy="674253"/>
          </a:xfrm>
          <a:prstGeom prst="rect">
            <a:avLst/>
          </a:prstGeom>
        </p:spPr>
      </p:pic>
      <p:cxnSp>
        <p:nvCxnSpPr>
          <p:cNvPr id="7" name="直接连接符 19"/>
          <p:cNvCxnSpPr>
            <a:cxnSpLocks/>
          </p:cNvCxnSpPr>
          <p:nvPr/>
        </p:nvCxnSpPr>
        <p:spPr bwMode="auto">
          <a:xfrm flipH="1">
            <a:off x="1964028" y="-25400"/>
            <a:ext cx="1587" cy="841375"/>
          </a:xfrm>
          <a:prstGeom prst="line">
            <a:avLst/>
          </a:prstGeom>
          <a:noFill/>
          <a:ln w="28575" algn="ctr">
            <a:solidFill>
              <a:schemeClr val="bg2"/>
            </a:solidFill>
            <a:round/>
            <a:headEnd/>
            <a:tailEnd/>
          </a:ln>
          <a:extLst>
            <a:ext uri="{909E8E84-426E-40DD-AFC4-6F175D3DCCD1}">
              <a14:hiddenFill xmlns:a14="http://schemas.microsoft.com/office/drawing/2010/main">
                <a:noFill/>
              </a14:hiddenFill>
            </a:ext>
          </a:extLst>
        </p:spPr>
      </p:cxnSp>
      <p:cxnSp>
        <p:nvCxnSpPr>
          <p:cNvPr id="8" name="直接连接符 20"/>
          <p:cNvCxnSpPr>
            <a:cxnSpLocks/>
          </p:cNvCxnSpPr>
          <p:nvPr/>
        </p:nvCxnSpPr>
        <p:spPr bwMode="auto">
          <a:xfrm flipH="1">
            <a:off x="2035175" y="-26988"/>
            <a:ext cx="1588" cy="554038"/>
          </a:xfrm>
          <a:prstGeom prst="line">
            <a:avLst/>
          </a:prstGeom>
          <a:noFill/>
          <a:ln w="28575" algn="ctr">
            <a:solidFill>
              <a:schemeClr val="bg2"/>
            </a:solidFill>
            <a:round/>
            <a:headEnd/>
            <a:tailEnd/>
          </a:ln>
          <a:extLst>
            <a:ext uri="{909E8E84-426E-40DD-AFC4-6F175D3DCCD1}">
              <a14:hiddenFill xmlns:a14="http://schemas.microsoft.com/office/drawing/2010/main">
                <a:noFill/>
              </a14:hiddenFill>
            </a:ext>
          </a:extLst>
        </p:spPr>
      </p:cxnSp>
      <p:cxnSp>
        <p:nvCxnSpPr>
          <p:cNvPr id="9" name="直接连接符 30"/>
          <p:cNvCxnSpPr>
            <a:cxnSpLocks/>
          </p:cNvCxnSpPr>
          <p:nvPr/>
        </p:nvCxnSpPr>
        <p:spPr bwMode="auto">
          <a:xfrm>
            <a:off x="2109499" y="-26988"/>
            <a:ext cx="0" cy="298451"/>
          </a:xfrm>
          <a:prstGeom prst="line">
            <a:avLst/>
          </a:prstGeom>
          <a:noFill/>
          <a:ln w="28575" algn="ctr">
            <a:solidFill>
              <a:schemeClr val="bg2"/>
            </a:solidFill>
            <a:round/>
            <a:headEnd/>
            <a:tailEnd/>
          </a:ln>
          <a:extLst>
            <a:ext uri="{909E8E84-426E-40DD-AFC4-6F175D3DCCD1}">
              <a14:hiddenFill xmlns:a14="http://schemas.microsoft.com/office/drawing/2010/main">
                <a:noFill/>
              </a14:hiddenFill>
            </a:ext>
          </a:extLst>
        </p:spPr>
      </p:cxnSp>
      <p:sp>
        <p:nvSpPr>
          <p:cNvPr id="10" name="文本框 9"/>
          <p:cNvSpPr txBox="1"/>
          <p:nvPr/>
        </p:nvSpPr>
        <p:spPr>
          <a:xfrm>
            <a:off x="2405641" y="72122"/>
            <a:ext cx="7386636" cy="646331"/>
          </a:xfrm>
          <a:prstGeom prst="rect">
            <a:avLst/>
          </a:prstGeom>
          <a:noFill/>
        </p:spPr>
        <p:txBody>
          <a:bodyPr wrap="square" rtlCol="0">
            <a:spAutoFit/>
          </a:bodyPr>
          <a:lstStyle/>
          <a:p>
            <a:r>
              <a:rPr lang="en-US" altLang="zh-CN" sz="3600" dirty="0">
                <a:solidFill>
                  <a:schemeClr val="bg1"/>
                </a:solidFill>
                <a:latin typeface="黑体" panose="02010609060101010101" pitchFamily="49" charset="-122"/>
                <a:ea typeface="黑体" panose="02010609060101010101" pitchFamily="49" charset="-122"/>
              </a:rPr>
              <a:t>Challenge 2:Work Scheduling</a:t>
            </a:r>
            <a:endParaRPr lang="zh-CN" altLang="en-US" sz="3600" dirty="0">
              <a:solidFill>
                <a:schemeClr val="bg1"/>
              </a:solidFill>
              <a:latin typeface="黑体" panose="02010609060101010101" pitchFamily="49" charset="-122"/>
              <a:ea typeface="黑体" panose="02010609060101010101" pitchFamily="49" charset="-122"/>
            </a:endParaRPr>
          </a:p>
        </p:txBody>
      </p:sp>
      <p:sp>
        <p:nvSpPr>
          <p:cNvPr id="2" name="文本框 1"/>
          <p:cNvSpPr txBox="1"/>
          <p:nvPr/>
        </p:nvSpPr>
        <p:spPr>
          <a:xfrm>
            <a:off x="2253242" y="1303403"/>
            <a:ext cx="7215879" cy="492443"/>
          </a:xfrm>
          <a:prstGeom prst="rect">
            <a:avLst/>
          </a:prstGeom>
          <a:noFill/>
        </p:spPr>
        <p:txBody>
          <a:bodyPr wrap="square" rtlCol="0">
            <a:spAutoFit/>
          </a:bodyPr>
          <a:lstStyle/>
          <a:p>
            <a:pPr marL="285750" indent="-285750">
              <a:buFont typeface="Wingdings" panose="05000000000000000000" pitchFamily="2" charset="2"/>
              <a:buChar char="n"/>
            </a:pPr>
            <a:r>
              <a:rPr lang="en-US" altLang="zh-CN" sz="2600" dirty="0">
                <a:latin typeface="微软雅黑" panose="020B0503020204020204" pitchFamily="34" charset="-122"/>
                <a:ea typeface="微软雅黑" panose="020B0503020204020204" pitchFamily="34" charset="-122"/>
              </a:rPr>
              <a:t>1F1B-RR</a:t>
            </a:r>
            <a:endParaRPr lang="zh-CN" altLang="en-US" sz="2600" dirty="0">
              <a:latin typeface="微软雅黑" panose="020B0503020204020204" pitchFamily="34" charset="-122"/>
              <a:ea typeface="微软雅黑" panose="020B0503020204020204" pitchFamily="34" charset="-122"/>
            </a:endParaRPr>
          </a:p>
        </p:txBody>
      </p:sp>
      <p:pic>
        <p:nvPicPr>
          <p:cNvPr id="3" name="图片 2">
            <a:extLst>
              <a:ext uri="{FF2B5EF4-FFF2-40B4-BE49-F238E27FC236}">
                <a16:creationId xmlns:a16="http://schemas.microsoft.com/office/drawing/2014/main" id="{0E4F8523-43FC-4702-B4DF-B912758C6717}"/>
              </a:ext>
            </a:extLst>
          </p:cNvPr>
          <p:cNvPicPr>
            <a:picLocks noChangeAspect="1"/>
          </p:cNvPicPr>
          <p:nvPr/>
        </p:nvPicPr>
        <p:blipFill>
          <a:blip r:embed="rId4"/>
          <a:stretch>
            <a:fillRect/>
          </a:stretch>
        </p:blipFill>
        <p:spPr>
          <a:xfrm>
            <a:off x="2136171" y="1795846"/>
            <a:ext cx="7691957" cy="2514354"/>
          </a:xfrm>
          <a:prstGeom prst="rect">
            <a:avLst/>
          </a:prstGeom>
        </p:spPr>
      </p:pic>
      <p:sp>
        <p:nvSpPr>
          <p:cNvPr id="4" name="文本框 3">
            <a:extLst>
              <a:ext uri="{FF2B5EF4-FFF2-40B4-BE49-F238E27FC236}">
                <a16:creationId xmlns:a16="http://schemas.microsoft.com/office/drawing/2014/main" id="{24FC7C48-9BAF-4D15-A51D-AC9008EA2FE9}"/>
              </a:ext>
            </a:extLst>
          </p:cNvPr>
          <p:cNvSpPr txBox="1"/>
          <p:nvPr/>
        </p:nvSpPr>
        <p:spPr>
          <a:xfrm>
            <a:off x="2253242" y="4794619"/>
            <a:ext cx="9222276" cy="830997"/>
          </a:xfrm>
          <a:prstGeom prst="rect">
            <a:avLst/>
          </a:prstGeom>
          <a:noFill/>
        </p:spPr>
        <p:txBody>
          <a:bodyPr wrap="square" rtlCol="0">
            <a:spAutoFit/>
          </a:bodyPr>
          <a:lstStyle/>
          <a:p>
            <a:pPr marL="342900" indent="-342900">
              <a:buFont typeface="Wingdings" panose="05000000000000000000" pitchFamily="2" charset="2"/>
              <a:buChar char="l"/>
            </a:pPr>
            <a:r>
              <a:rPr lang="en-US" altLang="zh-CN" sz="2400" dirty="0">
                <a:latin typeface="LinLibertineT"/>
              </a:rPr>
              <a:t>all inputs with even minibatch IDs are processed by worker 1, while inputs with odd minibatch IDs are processed by worker 2</a:t>
            </a:r>
            <a:endParaRPr lang="zh-CN" altLang="en-US" sz="2400" dirty="0">
              <a:latin typeface="LinLibertineT"/>
            </a:endParaRPr>
          </a:p>
        </p:txBody>
      </p:sp>
      <p:sp>
        <p:nvSpPr>
          <p:cNvPr id="11" name="矩形 10">
            <a:extLst>
              <a:ext uri="{FF2B5EF4-FFF2-40B4-BE49-F238E27FC236}">
                <a16:creationId xmlns:a16="http://schemas.microsoft.com/office/drawing/2014/main" id="{2365D0DB-A327-45A1-AA69-179F982FF90C}"/>
              </a:ext>
            </a:extLst>
          </p:cNvPr>
          <p:cNvSpPr/>
          <p:nvPr/>
        </p:nvSpPr>
        <p:spPr>
          <a:xfrm>
            <a:off x="4669977" y="1301881"/>
            <a:ext cx="5216877" cy="461665"/>
          </a:xfrm>
          <a:prstGeom prst="rect">
            <a:avLst/>
          </a:prstGeom>
        </p:spPr>
        <p:txBody>
          <a:bodyPr wrap="none">
            <a:spAutoFit/>
          </a:bodyPr>
          <a:lstStyle/>
          <a:p>
            <a:r>
              <a:rPr lang="en-US" altLang="zh-CN" sz="2400" dirty="0">
                <a:latin typeface="LinLibertineT"/>
              </a:rPr>
              <a:t>one-forward-one-backward-round-robin</a:t>
            </a:r>
          </a:p>
        </p:txBody>
      </p:sp>
    </p:spTree>
    <p:extLst>
      <p:ext uri="{BB962C8B-B14F-4D97-AF65-F5344CB8AC3E}">
        <p14:creationId xmlns:p14="http://schemas.microsoft.com/office/powerpoint/2010/main" val="74292881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p:cNvSpPr/>
          <p:nvPr/>
        </p:nvSpPr>
        <p:spPr>
          <a:xfrm>
            <a:off x="1524000" y="1"/>
            <a:ext cx="9144574" cy="895927"/>
          </a:xfrm>
          <a:prstGeom prst="rect">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pic>
        <p:nvPicPr>
          <p:cNvPr id="6" name="图片 5"/>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725893" y="115413"/>
            <a:ext cx="674253" cy="674253"/>
          </a:xfrm>
          <a:prstGeom prst="rect">
            <a:avLst/>
          </a:prstGeom>
        </p:spPr>
      </p:pic>
      <p:cxnSp>
        <p:nvCxnSpPr>
          <p:cNvPr id="7" name="直接连接符 19"/>
          <p:cNvCxnSpPr>
            <a:cxnSpLocks/>
          </p:cNvCxnSpPr>
          <p:nvPr/>
        </p:nvCxnSpPr>
        <p:spPr bwMode="auto">
          <a:xfrm flipH="1">
            <a:off x="1964028" y="-25400"/>
            <a:ext cx="1587" cy="841375"/>
          </a:xfrm>
          <a:prstGeom prst="line">
            <a:avLst/>
          </a:prstGeom>
          <a:noFill/>
          <a:ln w="28575" algn="ctr">
            <a:solidFill>
              <a:schemeClr val="bg2"/>
            </a:solidFill>
            <a:round/>
            <a:headEnd/>
            <a:tailEnd/>
          </a:ln>
          <a:extLst>
            <a:ext uri="{909E8E84-426E-40DD-AFC4-6F175D3DCCD1}">
              <a14:hiddenFill xmlns:a14="http://schemas.microsoft.com/office/drawing/2010/main">
                <a:noFill/>
              </a14:hiddenFill>
            </a:ext>
          </a:extLst>
        </p:spPr>
      </p:cxnSp>
      <p:cxnSp>
        <p:nvCxnSpPr>
          <p:cNvPr id="8" name="直接连接符 20"/>
          <p:cNvCxnSpPr>
            <a:cxnSpLocks/>
          </p:cNvCxnSpPr>
          <p:nvPr/>
        </p:nvCxnSpPr>
        <p:spPr bwMode="auto">
          <a:xfrm flipH="1">
            <a:off x="2035175" y="-26988"/>
            <a:ext cx="1588" cy="554038"/>
          </a:xfrm>
          <a:prstGeom prst="line">
            <a:avLst/>
          </a:prstGeom>
          <a:noFill/>
          <a:ln w="28575" algn="ctr">
            <a:solidFill>
              <a:schemeClr val="bg2"/>
            </a:solidFill>
            <a:round/>
            <a:headEnd/>
            <a:tailEnd/>
          </a:ln>
          <a:extLst>
            <a:ext uri="{909E8E84-426E-40DD-AFC4-6F175D3DCCD1}">
              <a14:hiddenFill xmlns:a14="http://schemas.microsoft.com/office/drawing/2010/main">
                <a:noFill/>
              </a14:hiddenFill>
            </a:ext>
          </a:extLst>
        </p:spPr>
      </p:cxnSp>
      <p:cxnSp>
        <p:nvCxnSpPr>
          <p:cNvPr id="9" name="直接连接符 30"/>
          <p:cNvCxnSpPr>
            <a:cxnSpLocks/>
          </p:cNvCxnSpPr>
          <p:nvPr/>
        </p:nvCxnSpPr>
        <p:spPr bwMode="auto">
          <a:xfrm>
            <a:off x="2109499" y="-26988"/>
            <a:ext cx="0" cy="298451"/>
          </a:xfrm>
          <a:prstGeom prst="line">
            <a:avLst/>
          </a:prstGeom>
          <a:noFill/>
          <a:ln w="28575" algn="ctr">
            <a:solidFill>
              <a:schemeClr val="bg2"/>
            </a:solidFill>
            <a:round/>
            <a:headEnd/>
            <a:tailEnd/>
          </a:ln>
          <a:extLst>
            <a:ext uri="{909E8E84-426E-40DD-AFC4-6F175D3DCCD1}">
              <a14:hiddenFill xmlns:a14="http://schemas.microsoft.com/office/drawing/2010/main">
                <a:noFill/>
              </a14:hiddenFill>
            </a:ext>
          </a:extLst>
        </p:spPr>
      </p:cxnSp>
      <p:sp>
        <p:nvSpPr>
          <p:cNvPr id="10" name="文本框 9"/>
          <p:cNvSpPr txBox="1"/>
          <p:nvPr/>
        </p:nvSpPr>
        <p:spPr>
          <a:xfrm>
            <a:off x="2405641" y="72122"/>
            <a:ext cx="7639770" cy="646331"/>
          </a:xfrm>
          <a:prstGeom prst="rect">
            <a:avLst/>
          </a:prstGeom>
          <a:noFill/>
        </p:spPr>
        <p:txBody>
          <a:bodyPr wrap="square" rtlCol="0">
            <a:spAutoFit/>
          </a:bodyPr>
          <a:lstStyle/>
          <a:p>
            <a:r>
              <a:rPr lang="en-US" altLang="zh-CN" sz="3600" dirty="0">
                <a:solidFill>
                  <a:schemeClr val="bg1"/>
                </a:solidFill>
                <a:latin typeface="黑体" panose="02010609060101010101" pitchFamily="49" charset="-122"/>
                <a:ea typeface="黑体" panose="02010609060101010101" pitchFamily="49" charset="-122"/>
              </a:rPr>
              <a:t>Challenge 3: Effective Learning</a:t>
            </a:r>
            <a:endParaRPr lang="zh-CN" altLang="en-US" sz="3600" dirty="0">
              <a:solidFill>
                <a:schemeClr val="bg1"/>
              </a:solidFill>
              <a:latin typeface="黑体" panose="02010609060101010101" pitchFamily="49" charset="-122"/>
              <a:ea typeface="黑体" panose="02010609060101010101" pitchFamily="49" charset="-122"/>
            </a:endParaRPr>
          </a:p>
        </p:txBody>
      </p:sp>
      <p:sp>
        <p:nvSpPr>
          <p:cNvPr id="2" name="文本框 1"/>
          <p:cNvSpPr txBox="1"/>
          <p:nvPr/>
        </p:nvSpPr>
        <p:spPr>
          <a:xfrm>
            <a:off x="2253242" y="1303403"/>
            <a:ext cx="7215879" cy="492443"/>
          </a:xfrm>
          <a:prstGeom prst="rect">
            <a:avLst/>
          </a:prstGeom>
          <a:noFill/>
        </p:spPr>
        <p:txBody>
          <a:bodyPr wrap="square" rtlCol="0">
            <a:spAutoFit/>
          </a:bodyPr>
          <a:lstStyle/>
          <a:p>
            <a:pPr marL="285750" indent="-285750">
              <a:buFont typeface="Wingdings" panose="05000000000000000000" pitchFamily="2" charset="2"/>
              <a:buChar char="n"/>
            </a:pPr>
            <a:r>
              <a:rPr lang="en-US" altLang="zh-CN" sz="2600" dirty="0">
                <a:latin typeface="微软雅黑" panose="020B0503020204020204" pitchFamily="34" charset="-122"/>
                <a:ea typeface="微软雅黑" panose="020B0503020204020204" pitchFamily="34" charset="-122"/>
              </a:rPr>
              <a:t>Weight stashing</a:t>
            </a:r>
            <a:endParaRPr lang="zh-CN" altLang="en-US" sz="2600" dirty="0">
              <a:latin typeface="微软雅黑" panose="020B0503020204020204" pitchFamily="34" charset="-122"/>
              <a:ea typeface="微软雅黑" panose="020B0503020204020204" pitchFamily="34" charset="-122"/>
            </a:endParaRPr>
          </a:p>
        </p:txBody>
      </p:sp>
      <p:pic>
        <p:nvPicPr>
          <p:cNvPr id="4" name="图片 3">
            <a:extLst>
              <a:ext uri="{FF2B5EF4-FFF2-40B4-BE49-F238E27FC236}">
                <a16:creationId xmlns:a16="http://schemas.microsoft.com/office/drawing/2014/main" id="{5997DA7E-150F-45F2-851A-7F67BCEF9602}"/>
              </a:ext>
            </a:extLst>
          </p:cNvPr>
          <p:cNvPicPr>
            <a:picLocks noChangeAspect="1"/>
          </p:cNvPicPr>
          <p:nvPr/>
        </p:nvPicPr>
        <p:blipFill>
          <a:blip r:embed="rId4"/>
          <a:stretch>
            <a:fillRect/>
          </a:stretch>
        </p:blipFill>
        <p:spPr>
          <a:xfrm>
            <a:off x="6087659" y="3420675"/>
            <a:ext cx="16681" cy="16650"/>
          </a:xfrm>
          <a:prstGeom prst="rect">
            <a:avLst/>
          </a:prstGeom>
        </p:spPr>
      </p:pic>
      <p:pic>
        <p:nvPicPr>
          <p:cNvPr id="13" name="图片 12">
            <a:extLst>
              <a:ext uri="{FF2B5EF4-FFF2-40B4-BE49-F238E27FC236}">
                <a16:creationId xmlns:a16="http://schemas.microsoft.com/office/drawing/2014/main" id="{B47960EA-5C2B-4178-BB04-B513BBD4BF20}"/>
              </a:ext>
            </a:extLst>
          </p:cNvPr>
          <p:cNvPicPr>
            <a:picLocks noChangeAspect="1"/>
          </p:cNvPicPr>
          <p:nvPr/>
        </p:nvPicPr>
        <p:blipFill>
          <a:blip r:embed="rId5"/>
          <a:stretch>
            <a:fillRect/>
          </a:stretch>
        </p:blipFill>
        <p:spPr>
          <a:xfrm>
            <a:off x="2895352" y="1917571"/>
            <a:ext cx="6417975" cy="2770122"/>
          </a:xfrm>
          <a:prstGeom prst="rect">
            <a:avLst/>
          </a:prstGeom>
        </p:spPr>
      </p:pic>
      <p:sp>
        <p:nvSpPr>
          <p:cNvPr id="3" name="文本框 2">
            <a:extLst>
              <a:ext uri="{FF2B5EF4-FFF2-40B4-BE49-F238E27FC236}">
                <a16:creationId xmlns:a16="http://schemas.microsoft.com/office/drawing/2014/main" id="{E9CBB6FE-34FD-4C92-BAE2-C1A255239F91}"/>
              </a:ext>
            </a:extLst>
          </p:cNvPr>
          <p:cNvSpPr txBox="1"/>
          <p:nvPr/>
        </p:nvSpPr>
        <p:spPr>
          <a:xfrm>
            <a:off x="2448948" y="4805045"/>
            <a:ext cx="8314302" cy="1200329"/>
          </a:xfrm>
          <a:prstGeom prst="rect">
            <a:avLst/>
          </a:prstGeom>
          <a:noFill/>
        </p:spPr>
        <p:txBody>
          <a:bodyPr wrap="square" rtlCol="0">
            <a:spAutoFit/>
          </a:bodyPr>
          <a:lstStyle/>
          <a:p>
            <a:pPr marL="342900" indent="-342900">
              <a:buFont typeface="Wingdings" panose="05000000000000000000" pitchFamily="2" charset="2"/>
              <a:buChar char="l"/>
            </a:pPr>
            <a:r>
              <a:rPr lang="en-US" altLang="zh-CN" sz="2400" dirty="0">
                <a:latin typeface="LinLibertineT"/>
              </a:rPr>
              <a:t>maintain multiple versions of the weights</a:t>
            </a:r>
          </a:p>
          <a:p>
            <a:pPr marL="342900" indent="-342900">
              <a:buFont typeface="Wingdings" panose="05000000000000000000" pitchFamily="2" charset="2"/>
              <a:buChar char="l"/>
            </a:pPr>
            <a:r>
              <a:rPr lang="en-US" altLang="zh-CN" sz="2400" dirty="0">
                <a:latin typeface="LinLibertineT"/>
              </a:rPr>
              <a:t>use the latest version of weights available in the forward pass</a:t>
            </a:r>
          </a:p>
          <a:p>
            <a:pPr marL="342900" indent="-342900">
              <a:buFont typeface="Wingdings" panose="05000000000000000000" pitchFamily="2" charset="2"/>
              <a:buChar char="l"/>
            </a:pPr>
            <a:r>
              <a:rPr lang="en-US" altLang="zh-CN" sz="2400" dirty="0">
                <a:latin typeface="LinLibertineT"/>
              </a:rPr>
              <a:t>use the same version as forward in the backward pass</a:t>
            </a:r>
          </a:p>
        </p:txBody>
      </p:sp>
    </p:spTree>
    <p:extLst>
      <p:ext uri="{BB962C8B-B14F-4D97-AF65-F5344CB8AC3E}">
        <p14:creationId xmlns:p14="http://schemas.microsoft.com/office/powerpoint/2010/main" val="150993527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3"/>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p:cNvSpPr/>
          <p:nvPr/>
        </p:nvSpPr>
        <p:spPr>
          <a:xfrm>
            <a:off x="1524000" y="1"/>
            <a:ext cx="9144574" cy="895927"/>
          </a:xfrm>
          <a:prstGeom prst="rect">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pic>
        <p:nvPicPr>
          <p:cNvPr id="6" name="图片 5"/>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725893" y="115413"/>
            <a:ext cx="674253" cy="674253"/>
          </a:xfrm>
          <a:prstGeom prst="rect">
            <a:avLst/>
          </a:prstGeom>
        </p:spPr>
      </p:pic>
      <p:cxnSp>
        <p:nvCxnSpPr>
          <p:cNvPr id="7" name="直接连接符 19"/>
          <p:cNvCxnSpPr>
            <a:cxnSpLocks/>
          </p:cNvCxnSpPr>
          <p:nvPr/>
        </p:nvCxnSpPr>
        <p:spPr bwMode="auto">
          <a:xfrm flipH="1">
            <a:off x="1964028" y="-25400"/>
            <a:ext cx="1587" cy="841375"/>
          </a:xfrm>
          <a:prstGeom prst="line">
            <a:avLst/>
          </a:prstGeom>
          <a:noFill/>
          <a:ln w="28575" algn="ctr">
            <a:solidFill>
              <a:schemeClr val="bg2"/>
            </a:solidFill>
            <a:round/>
            <a:headEnd/>
            <a:tailEnd/>
          </a:ln>
          <a:extLst>
            <a:ext uri="{909E8E84-426E-40DD-AFC4-6F175D3DCCD1}">
              <a14:hiddenFill xmlns:a14="http://schemas.microsoft.com/office/drawing/2010/main">
                <a:noFill/>
              </a14:hiddenFill>
            </a:ext>
          </a:extLst>
        </p:spPr>
      </p:cxnSp>
      <p:cxnSp>
        <p:nvCxnSpPr>
          <p:cNvPr id="8" name="直接连接符 20"/>
          <p:cNvCxnSpPr>
            <a:cxnSpLocks/>
          </p:cNvCxnSpPr>
          <p:nvPr/>
        </p:nvCxnSpPr>
        <p:spPr bwMode="auto">
          <a:xfrm flipH="1">
            <a:off x="2035175" y="-26988"/>
            <a:ext cx="1588" cy="554038"/>
          </a:xfrm>
          <a:prstGeom prst="line">
            <a:avLst/>
          </a:prstGeom>
          <a:noFill/>
          <a:ln w="28575" algn="ctr">
            <a:solidFill>
              <a:schemeClr val="bg2"/>
            </a:solidFill>
            <a:round/>
            <a:headEnd/>
            <a:tailEnd/>
          </a:ln>
          <a:extLst>
            <a:ext uri="{909E8E84-426E-40DD-AFC4-6F175D3DCCD1}">
              <a14:hiddenFill xmlns:a14="http://schemas.microsoft.com/office/drawing/2010/main">
                <a:noFill/>
              </a14:hiddenFill>
            </a:ext>
          </a:extLst>
        </p:spPr>
      </p:cxnSp>
      <p:cxnSp>
        <p:nvCxnSpPr>
          <p:cNvPr id="9" name="直接连接符 30"/>
          <p:cNvCxnSpPr>
            <a:cxnSpLocks/>
          </p:cNvCxnSpPr>
          <p:nvPr/>
        </p:nvCxnSpPr>
        <p:spPr bwMode="auto">
          <a:xfrm>
            <a:off x="2109499" y="-26988"/>
            <a:ext cx="0" cy="298451"/>
          </a:xfrm>
          <a:prstGeom prst="line">
            <a:avLst/>
          </a:prstGeom>
          <a:noFill/>
          <a:ln w="28575" algn="ctr">
            <a:solidFill>
              <a:schemeClr val="bg2"/>
            </a:solidFill>
            <a:round/>
            <a:headEnd/>
            <a:tailEnd/>
          </a:ln>
          <a:extLst>
            <a:ext uri="{909E8E84-426E-40DD-AFC4-6F175D3DCCD1}">
              <a14:hiddenFill xmlns:a14="http://schemas.microsoft.com/office/drawing/2010/main">
                <a:noFill/>
              </a14:hiddenFill>
            </a:ext>
          </a:extLst>
        </p:spPr>
      </p:cxnSp>
      <p:sp>
        <p:nvSpPr>
          <p:cNvPr id="10" name="文本框 9"/>
          <p:cNvSpPr txBox="1"/>
          <p:nvPr/>
        </p:nvSpPr>
        <p:spPr>
          <a:xfrm>
            <a:off x="2405641" y="72122"/>
            <a:ext cx="7639770" cy="646331"/>
          </a:xfrm>
          <a:prstGeom prst="rect">
            <a:avLst/>
          </a:prstGeom>
          <a:noFill/>
        </p:spPr>
        <p:txBody>
          <a:bodyPr wrap="square" rtlCol="0">
            <a:spAutoFit/>
          </a:bodyPr>
          <a:lstStyle/>
          <a:p>
            <a:r>
              <a:rPr lang="en-US" altLang="zh-CN" sz="3600" dirty="0">
                <a:solidFill>
                  <a:schemeClr val="bg1"/>
                </a:solidFill>
                <a:latin typeface="黑体" panose="02010609060101010101" pitchFamily="49" charset="-122"/>
                <a:ea typeface="黑体" panose="02010609060101010101" pitchFamily="49" charset="-122"/>
              </a:rPr>
              <a:t>Challenge 3: Effective Learning</a:t>
            </a:r>
            <a:endParaRPr lang="zh-CN" altLang="en-US" sz="3600" dirty="0">
              <a:solidFill>
                <a:schemeClr val="bg1"/>
              </a:solidFill>
              <a:latin typeface="黑体" panose="02010609060101010101" pitchFamily="49" charset="-122"/>
              <a:ea typeface="黑体" panose="02010609060101010101" pitchFamily="49" charset="-122"/>
            </a:endParaRPr>
          </a:p>
        </p:txBody>
      </p:sp>
      <p:sp>
        <p:nvSpPr>
          <p:cNvPr id="2" name="文本框 1"/>
          <p:cNvSpPr txBox="1"/>
          <p:nvPr/>
        </p:nvSpPr>
        <p:spPr>
          <a:xfrm>
            <a:off x="2253242" y="1303403"/>
            <a:ext cx="7215879" cy="492443"/>
          </a:xfrm>
          <a:prstGeom prst="rect">
            <a:avLst/>
          </a:prstGeom>
          <a:noFill/>
        </p:spPr>
        <p:txBody>
          <a:bodyPr wrap="square" rtlCol="0">
            <a:spAutoFit/>
          </a:bodyPr>
          <a:lstStyle/>
          <a:p>
            <a:pPr marL="285750" indent="-285750">
              <a:buFont typeface="Wingdings" panose="05000000000000000000" pitchFamily="2" charset="2"/>
              <a:buChar char="n"/>
            </a:pPr>
            <a:r>
              <a:rPr lang="en-US" altLang="zh-CN" sz="2600" dirty="0">
                <a:latin typeface="微软雅黑" panose="020B0503020204020204" pitchFamily="34" charset="-122"/>
                <a:ea typeface="微软雅黑" panose="020B0503020204020204" pitchFamily="34" charset="-122"/>
              </a:rPr>
              <a:t>vertical sync</a:t>
            </a:r>
            <a:endParaRPr lang="zh-CN" altLang="en-US" sz="2600" dirty="0">
              <a:latin typeface="微软雅黑" panose="020B0503020204020204" pitchFamily="34" charset="-122"/>
              <a:ea typeface="微软雅黑" panose="020B0503020204020204" pitchFamily="34" charset="-122"/>
            </a:endParaRPr>
          </a:p>
        </p:txBody>
      </p:sp>
      <p:pic>
        <p:nvPicPr>
          <p:cNvPr id="4" name="图片 3">
            <a:extLst>
              <a:ext uri="{FF2B5EF4-FFF2-40B4-BE49-F238E27FC236}">
                <a16:creationId xmlns:a16="http://schemas.microsoft.com/office/drawing/2014/main" id="{5997DA7E-150F-45F2-851A-7F67BCEF9602}"/>
              </a:ext>
            </a:extLst>
          </p:cNvPr>
          <p:cNvPicPr>
            <a:picLocks noChangeAspect="1"/>
          </p:cNvPicPr>
          <p:nvPr/>
        </p:nvPicPr>
        <p:blipFill>
          <a:blip r:embed="rId4"/>
          <a:stretch>
            <a:fillRect/>
          </a:stretch>
        </p:blipFill>
        <p:spPr>
          <a:xfrm>
            <a:off x="6087659" y="3420675"/>
            <a:ext cx="16681" cy="16650"/>
          </a:xfrm>
          <a:prstGeom prst="rect">
            <a:avLst/>
          </a:prstGeom>
        </p:spPr>
      </p:pic>
      <p:sp>
        <p:nvSpPr>
          <p:cNvPr id="3" name="矩形 2">
            <a:extLst>
              <a:ext uri="{FF2B5EF4-FFF2-40B4-BE49-F238E27FC236}">
                <a16:creationId xmlns:a16="http://schemas.microsoft.com/office/drawing/2014/main" id="{01A7BE14-279B-43CC-A9F9-5E275DED4EC1}"/>
              </a:ext>
            </a:extLst>
          </p:cNvPr>
          <p:cNvSpPr/>
          <p:nvPr/>
        </p:nvSpPr>
        <p:spPr>
          <a:xfrm>
            <a:off x="2634805" y="2068071"/>
            <a:ext cx="2290755" cy="369332"/>
          </a:xfrm>
          <a:prstGeom prst="rect">
            <a:avLst/>
          </a:prstGeom>
        </p:spPr>
        <p:txBody>
          <a:bodyPr wrap="none">
            <a:spAutoFit/>
          </a:bodyPr>
          <a:lstStyle/>
          <a:p>
            <a:r>
              <a:rPr lang="en-US" altLang="zh-CN" b="1" dirty="0">
                <a:latin typeface="TeXGyreTermes-Regular"/>
              </a:rPr>
              <a:t>Vanilla minibatch SGD</a:t>
            </a:r>
            <a:endParaRPr lang="zh-CN" altLang="en-US" b="1" dirty="0"/>
          </a:p>
        </p:txBody>
      </p:sp>
      <p:sp>
        <p:nvSpPr>
          <p:cNvPr id="11" name="矩形 10">
            <a:extLst>
              <a:ext uri="{FF2B5EF4-FFF2-40B4-BE49-F238E27FC236}">
                <a16:creationId xmlns:a16="http://schemas.microsoft.com/office/drawing/2014/main" id="{0D0C36C3-2BF6-48A2-83A4-16BA37B0A449}"/>
              </a:ext>
            </a:extLst>
          </p:cNvPr>
          <p:cNvSpPr/>
          <p:nvPr/>
        </p:nvSpPr>
        <p:spPr>
          <a:xfrm>
            <a:off x="2634805" y="3201036"/>
            <a:ext cx="1725409" cy="369332"/>
          </a:xfrm>
          <a:prstGeom prst="rect">
            <a:avLst/>
          </a:prstGeom>
        </p:spPr>
        <p:txBody>
          <a:bodyPr wrap="none">
            <a:spAutoFit/>
          </a:bodyPr>
          <a:lstStyle/>
          <a:p>
            <a:r>
              <a:rPr lang="en-US" altLang="zh-CN" b="1" dirty="0">
                <a:latin typeface="TeXGyreTermes-Bold"/>
              </a:rPr>
              <a:t>Weight Stashing</a:t>
            </a:r>
            <a:endParaRPr lang="zh-CN" altLang="en-US" dirty="0"/>
          </a:p>
        </p:txBody>
      </p:sp>
      <p:sp>
        <p:nvSpPr>
          <p:cNvPr id="12" name="矩形 11">
            <a:extLst>
              <a:ext uri="{FF2B5EF4-FFF2-40B4-BE49-F238E27FC236}">
                <a16:creationId xmlns:a16="http://schemas.microsoft.com/office/drawing/2014/main" id="{38696AF3-1995-49BF-87DA-66D2633EFB4E}"/>
              </a:ext>
            </a:extLst>
          </p:cNvPr>
          <p:cNvSpPr/>
          <p:nvPr/>
        </p:nvSpPr>
        <p:spPr>
          <a:xfrm>
            <a:off x="2634805" y="4350381"/>
            <a:ext cx="1394484" cy="369332"/>
          </a:xfrm>
          <a:prstGeom prst="rect">
            <a:avLst/>
          </a:prstGeom>
        </p:spPr>
        <p:txBody>
          <a:bodyPr wrap="none">
            <a:spAutoFit/>
          </a:bodyPr>
          <a:lstStyle/>
          <a:p>
            <a:r>
              <a:rPr lang="en-US" altLang="zh-CN" b="1" dirty="0">
                <a:latin typeface="TeXGyreTermes-Bold"/>
              </a:rPr>
              <a:t>Vertical Sync</a:t>
            </a:r>
            <a:endParaRPr lang="zh-CN" altLang="en-US" dirty="0"/>
          </a:p>
        </p:txBody>
      </p:sp>
      <p:pic>
        <p:nvPicPr>
          <p:cNvPr id="15" name="图片 14">
            <a:extLst>
              <a:ext uri="{FF2B5EF4-FFF2-40B4-BE49-F238E27FC236}">
                <a16:creationId xmlns:a16="http://schemas.microsoft.com/office/drawing/2014/main" id="{A0E98227-0E95-4A23-A798-AE5F5BA25ABF}"/>
              </a:ext>
            </a:extLst>
          </p:cNvPr>
          <p:cNvPicPr>
            <a:picLocks noChangeAspect="1"/>
          </p:cNvPicPr>
          <p:nvPr/>
        </p:nvPicPr>
        <p:blipFill>
          <a:blip r:embed="rId5"/>
          <a:stretch>
            <a:fillRect/>
          </a:stretch>
        </p:blipFill>
        <p:spPr>
          <a:xfrm>
            <a:off x="2634805" y="2353714"/>
            <a:ext cx="5837210" cy="767285"/>
          </a:xfrm>
          <a:prstGeom prst="rect">
            <a:avLst/>
          </a:prstGeom>
        </p:spPr>
      </p:pic>
      <p:pic>
        <p:nvPicPr>
          <p:cNvPr id="16" name="图片 15">
            <a:extLst>
              <a:ext uri="{FF2B5EF4-FFF2-40B4-BE49-F238E27FC236}">
                <a16:creationId xmlns:a16="http://schemas.microsoft.com/office/drawing/2014/main" id="{3F71A318-F23A-40BD-BCCE-0D82F0CA0B76}"/>
              </a:ext>
            </a:extLst>
          </p:cNvPr>
          <p:cNvPicPr>
            <a:picLocks noChangeAspect="1"/>
          </p:cNvPicPr>
          <p:nvPr/>
        </p:nvPicPr>
        <p:blipFill>
          <a:blip r:embed="rId6"/>
          <a:stretch>
            <a:fillRect/>
          </a:stretch>
        </p:blipFill>
        <p:spPr>
          <a:xfrm>
            <a:off x="2417329" y="3594710"/>
            <a:ext cx="7215879" cy="718508"/>
          </a:xfrm>
          <a:prstGeom prst="rect">
            <a:avLst/>
          </a:prstGeom>
        </p:spPr>
      </p:pic>
      <p:pic>
        <p:nvPicPr>
          <p:cNvPr id="18" name="图片 17">
            <a:extLst>
              <a:ext uri="{FF2B5EF4-FFF2-40B4-BE49-F238E27FC236}">
                <a16:creationId xmlns:a16="http://schemas.microsoft.com/office/drawing/2014/main" id="{CFAD4593-6ED3-4C13-BD11-16035F8A67F9}"/>
              </a:ext>
            </a:extLst>
          </p:cNvPr>
          <p:cNvPicPr>
            <a:picLocks noChangeAspect="1"/>
          </p:cNvPicPr>
          <p:nvPr/>
        </p:nvPicPr>
        <p:blipFill>
          <a:blip r:embed="rId7"/>
          <a:stretch>
            <a:fillRect/>
          </a:stretch>
        </p:blipFill>
        <p:spPr>
          <a:xfrm>
            <a:off x="2932043" y="4734544"/>
            <a:ext cx="6957391" cy="709752"/>
          </a:xfrm>
          <a:prstGeom prst="rect">
            <a:avLst/>
          </a:prstGeom>
        </p:spPr>
      </p:pic>
    </p:spTree>
    <p:extLst>
      <p:ext uri="{BB962C8B-B14F-4D97-AF65-F5344CB8AC3E}">
        <p14:creationId xmlns:p14="http://schemas.microsoft.com/office/powerpoint/2010/main" val="384598104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15"/>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11"/>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16"/>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12"/>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1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p:bldP spid="11" grpId="0"/>
      <p:bldP spid="12" grpId="0"/>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p:cNvSpPr/>
          <p:nvPr/>
        </p:nvSpPr>
        <p:spPr>
          <a:xfrm>
            <a:off x="1524000" y="1"/>
            <a:ext cx="9144574" cy="895927"/>
          </a:xfrm>
          <a:prstGeom prst="rect">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pic>
        <p:nvPicPr>
          <p:cNvPr id="6" name="图片 5"/>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725893" y="115413"/>
            <a:ext cx="674253" cy="674253"/>
          </a:xfrm>
          <a:prstGeom prst="rect">
            <a:avLst/>
          </a:prstGeom>
        </p:spPr>
      </p:pic>
      <p:cxnSp>
        <p:nvCxnSpPr>
          <p:cNvPr id="7" name="直接连接符 19"/>
          <p:cNvCxnSpPr>
            <a:cxnSpLocks/>
          </p:cNvCxnSpPr>
          <p:nvPr/>
        </p:nvCxnSpPr>
        <p:spPr bwMode="auto">
          <a:xfrm flipH="1">
            <a:off x="1964028" y="-25400"/>
            <a:ext cx="1587" cy="841375"/>
          </a:xfrm>
          <a:prstGeom prst="line">
            <a:avLst/>
          </a:prstGeom>
          <a:noFill/>
          <a:ln w="28575" algn="ctr">
            <a:solidFill>
              <a:schemeClr val="bg2"/>
            </a:solidFill>
            <a:round/>
            <a:headEnd/>
            <a:tailEnd/>
          </a:ln>
          <a:extLst>
            <a:ext uri="{909E8E84-426E-40DD-AFC4-6F175D3DCCD1}">
              <a14:hiddenFill xmlns:a14="http://schemas.microsoft.com/office/drawing/2010/main">
                <a:noFill/>
              </a14:hiddenFill>
            </a:ext>
          </a:extLst>
        </p:spPr>
      </p:cxnSp>
      <p:cxnSp>
        <p:nvCxnSpPr>
          <p:cNvPr id="8" name="直接连接符 20"/>
          <p:cNvCxnSpPr>
            <a:cxnSpLocks/>
          </p:cNvCxnSpPr>
          <p:nvPr/>
        </p:nvCxnSpPr>
        <p:spPr bwMode="auto">
          <a:xfrm flipH="1">
            <a:off x="2035175" y="-26988"/>
            <a:ext cx="1588" cy="554038"/>
          </a:xfrm>
          <a:prstGeom prst="line">
            <a:avLst/>
          </a:prstGeom>
          <a:noFill/>
          <a:ln w="28575" algn="ctr">
            <a:solidFill>
              <a:schemeClr val="bg2"/>
            </a:solidFill>
            <a:round/>
            <a:headEnd/>
            <a:tailEnd/>
          </a:ln>
          <a:extLst>
            <a:ext uri="{909E8E84-426E-40DD-AFC4-6F175D3DCCD1}">
              <a14:hiddenFill xmlns:a14="http://schemas.microsoft.com/office/drawing/2010/main">
                <a:noFill/>
              </a14:hiddenFill>
            </a:ext>
          </a:extLst>
        </p:spPr>
      </p:cxnSp>
      <p:cxnSp>
        <p:nvCxnSpPr>
          <p:cNvPr id="9" name="直接连接符 30"/>
          <p:cNvCxnSpPr>
            <a:cxnSpLocks/>
          </p:cNvCxnSpPr>
          <p:nvPr/>
        </p:nvCxnSpPr>
        <p:spPr bwMode="auto">
          <a:xfrm>
            <a:off x="2109499" y="-26988"/>
            <a:ext cx="0" cy="298451"/>
          </a:xfrm>
          <a:prstGeom prst="line">
            <a:avLst/>
          </a:prstGeom>
          <a:noFill/>
          <a:ln w="28575" algn="ctr">
            <a:solidFill>
              <a:schemeClr val="bg2"/>
            </a:solidFill>
            <a:round/>
            <a:headEnd/>
            <a:tailEnd/>
          </a:ln>
          <a:extLst>
            <a:ext uri="{909E8E84-426E-40DD-AFC4-6F175D3DCCD1}">
              <a14:hiddenFill xmlns:a14="http://schemas.microsoft.com/office/drawing/2010/main">
                <a:noFill/>
              </a14:hiddenFill>
            </a:ext>
          </a:extLst>
        </p:spPr>
      </p:cxnSp>
      <p:sp>
        <p:nvSpPr>
          <p:cNvPr id="10" name="文本框 9"/>
          <p:cNvSpPr txBox="1"/>
          <p:nvPr/>
        </p:nvSpPr>
        <p:spPr>
          <a:xfrm>
            <a:off x="2395702" y="161573"/>
            <a:ext cx="2773680" cy="590931"/>
          </a:xfrm>
          <a:prstGeom prst="rect">
            <a:avLst/>
          </a:prstGeom>
          <a:noFill/>
        </p:spPr>
        <p:txBody>
          <a:bodyPr wrap="square" rtlCol="0">
            <a:spAutoFit/>
          </a:bodyPr>
          <a:lstStyle/>
          <a:p>
            <a:pPr marL="128588" lvl="1" indent="-128588" defTabSz="533400">
              <a:lnSpc>
                <a:spcPct val="90000"/>
              </a:lnSpc>
              <a:spcBef>
                <a:spcPct val="0"/>
              </a:spcBef>
              <a:spcAft>
                <a:spcPct val="15000"/>
              </a:spcAft>
              <a:buChar char="••"/>
            </a:pPr>
            <a:r>
              <a:rPr lang="zh-CN" altLang="en-US" sz="3600" dirty="0">
                <a:solidFill>
                  <a:schemeClr val="bg1"/>
                </a:solidFill>
                <a:latin typeface="黑体" panose="02010609060101010101" pitchFamily="49" charset="-122"/>
                <a:ea typeface="黑体" panose="02010609060101010101" pitchFamily="49" charset="-122"/>
              </a:rPr>
              <a:t>实验结果</a:t>
            </a:r>
          </a:p>
        </p:txBody>
      </p:sp>
      <p:sp>
        <p:nvSpPr>
          <p:cNvPr id="2" name="文本框 1"/>
          <p:cNvSpPr txBox="1"/>
          <p:nvPr/>
        </p:nvSpPr>
        <p:spPr>
          <a:xfrm>
            <a:off x="2253242" y="1303403"/>
            <a:ext cx="7215879" cy="492443"/>
          </a:xfrm>
          <a:prstGeom prst="rect">
            <a:avLst/>
          </a:prstGeom>
          <a:noFill/>
        </p:spPr>
        <p:txBody>
          <a:bodyPr wrap="square" rtlCol="0">
            <a:spAutoFit/>
          </a:bodyPr>
          <a:lstStyle/>
          <a:p>
            <a:pPr marL="285750" indent="-285750">
              <a:buFont typeface="Wingdings" panose="05000000000000000000" pitchFamily="2" charset="2"/>
              <a:buChar char="n"/>
            </a:pPr>
            <a:r>
              <a:rPr lang="zh-CN" altLang="en-US" sz="2600" dirty="0">
                <a:latin typeface="黑体" panose="02010609060101010101" pitchFamily="49" charset="-122"/>
                <a:ea typeface="黑体" panose="02010609060101010101" pitchFamily="49" charset="-122"/>
              </a:rPr>
              <a:t>实验环境</a:t>
            </a:r>
          </a:p>
        </p:txBody>
      </p:sp>
      <p:pic>
        <p:nvPicPr>
          <p:cNvPr id="3" name="图片 2">
            <a:extLst>
              <a:ext uri="{FF2B5EF4-FFF2-40B4-BE49-F238E27FC236}">
                <a16:creationId xmlns:a16="http://schemas.microsoft.com/office/drawing/2014/main" id="{67DD0D74-97C9-4F6B-B7FA-6907DF769D97}"/>
              </a:ext>
            </a:extLst>
          </p:cNvPr>
          <p:cNvPicPr>
            <a:picLocks noChangeAspect="1"/>
          </p:cNvPicPr>
          <p:nvPr/>
        </p:nvPicPr>
        <p:blipFill>
          <a:blip r:embed="rId4"/>
          <a:stretch>
            <a:fillRect/>
          </a:stretch>
        </p:blipFill>
        <p:spPr>
          <a:xfrm>
            <a:off x="1087409" y="2203321"/>
            <a:ext cx="10017182" cy="3063715"/>
          </a:xfrm>
          <a:prstGeom prst="rect">
            <a:avLst/>
          </a:prstGeom>
        </p:spPr>
      </p:pic>
    </p:spTree>
    <p:extLst>
      <p:ext uri="{BB962C8B-B14F-4D97-AF65-F5344CB8AC3E}">
        <p14:creationId xmlns:p14="http://schemas.microsoft.com/office/powerpoint/2010/main" val="100213081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p:cNvSpPr/>
          <p:nvPr/>
        </p:nvSpPr>
        <p:spPr>
          <a:xfrm>
            <a:off x="1524000" y="1"/>
            <a:ext cx="9144574" cy="895927"/>
          </a:xfrm>
          <a:prstGeom prst="rect">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pic>
        <p:nvPicPr>
          <p:cNvPr id="6" name="图片 5"/>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725893" y="115413"/>
            <a:ext cx="674253" cy="674253"/>
          </a:xfrm>
          <a:prstGeom prst="rect">
            <a:avLst/>
          </a:prstGeom>
        </p:spPr>
      </p:pic>
      <p:cxnSp>
        <p:nvCxnSpPr>
          <p:cNvPr id="7" name="直接连接符 19"/>
          <p:cNvCxnSpPr>
            <a:cxnSpLocks/>
          </p:cNvCxnSpPr>
          <p:nvPr/>
        </p:nvCxnSpPr>
        <p:spPr bwMode="auto">
          <a:xfrm flipH="1">
            <a:off x="1964028" y="-25400"/>
            <a:ext cx="1587" cy="841375"/>
          </a:xfrm>
          <a:prstGeom prst="line">
            <a:avLst/>
          </a:prstGeom>
          <a:noFill/>
          <a:ln w="28575" algn="ctr">
            <a:solidFill>
              <a:schemeClr val="bg2"/>
            </a:solidFill>
            <a:round/>
            <a:headEnd/>
            <a:tailEnd/>
          </a:ln>
          <a:extLst>
            <a:ext uri="{909E8E84-426E-40DD-AFC4-6F175D3DCCD1}">
              <a14:hiddenFill xmlns:a14="http://schemas.microsoft.com/office/drawing/2010/main">
                <a:noFill/>
              </a14:hiddenFill>
            </a:ext>
          </a:extLst>
        </p:spPr>
      </p:cxnSp>
      <p:cxnSp>
        <p:nvCxnSpPr>
          <p:cNvPr id="8" name="直接连接符 20"/>
          <p:cNvCxnSpPr>
            <a:cxnSpLocks/>
          </p:cNvCxnSpPr>
          <p:nvPr/>
        </p:nvCxnSpPr>
        <p:spPr bwMode="auto">
          <a:xfrm flipH="1">
            <a:off x="2035175" y="-26988"/>
            <a:ext cx="1588" cy="554038"/>
          </a:xfrm>
          <a:prstGeom prst="line">
            <a:avLst/>
          </a:prstGeom>
          <a:noFill/>
          <a:ln w="28575" algn="ctr">
            <a:solidFill>
              <a:schemeClr val="bg2"/>
            </a:solidFill>
            <a:round/>
            <a:headEnd/>
            <a:tailEnd/>
          </a:ln>
          <a:extLst>
            <a:ext uri="{909E8E84-426E-40DD-AFC4-6F175D3DCCD1}">
              <a14:hiddenFill xmlns:a14="http://schemas.microsoft.com/office/drawing/2010/main">
                <a:noFill/>
              </a14:hiddenFill>
            </a:ext>
          </a:extLst>
        </p:spPr>
      </p:cxnSp>
      <p:cxnSp>
        <p:nvCxnSpPr>
          <p:cNvPr id="9" name="直接连接符 30"/>
          <p:cNvCxnSpPr>
            <a:cxnSpLocks/>
          </p:cNvCxnSpPr>
          <p:nvPr/>
        </p:nvCxnSpPr>
        <p:spPr bwMode="auto">
          <a:xfrm>
            <a:off x="2109499" y="-26988"/>
            <a:ext cx="0" cy="298451"/>
          </a:xfrm>
          <a:prstGeom prst="line">
            <a:avLst/>
          </a:prstGeom>
          <a:noFill/>
          <a:ln w="28575" algn="ctr">
            <a:solidFill>
              <a:schemeClr val="bg2"/>
            </a:solidFill>
            <a:round/>
            <a:headEnd/>
            <a:tailEnd/>
          </a:ln>
          <a:extLst>
            <a:ext uri="{909E8E84-426E-40DD-AFC4-6F175D3DCCD1}">
              <a14:hiddenFill xmlns:a14="http://schemas.microsoft.com/office/drawing/2010/main">
                <a:noFill/>
              </a14:hiddenFill>
            </a:ext>
          </a:extLst>
        </p:spPr>
      </p:cxnSp>
      <p:sp>
        <p:nvSpPr>
          <p:cNvPr id="10" name="文本框 9"/>
          <p:cNvSpPr txBox="1"/>
          <p:nvPr/>
        </p:nvSpPr>
        <p:spPr>
          <a:xfrm>
            <a:off x="2395702" y="161573"/>
            <a:ext cx="2773680" cy="590931"/>
          </a:xfrm>
          <a:prstGeom prst="rect">
            <a:avLst/>
          </a:prstGeom>
          <a:noFill/>
        </p:spPr>
        <p:txBody>
          <a:bodyPr wrap="square" rtlCol="0">
            <a:spAutoFit/>
          </a:bodyPr>
          <a:lstStyle/>
          <a:p>
            <a:pPr marL="128588" lvl="1" indent="-128588" defTabSz="533400">
              <a:lnSpc>
                <a:spcPct val="90000"/>
              </a:lnSpc>
              <a:spcBef>
                <a:spcPct val="0"/>
              </a:spcBef>
              <a:spcAft>
                <a:spcPct val="15000"/>
              </a:spcAft>
              <a:buChar char="••"/>
            </a:pPr>
            <a:r>
              <a:rPr lang="zh-CN" altLang="en-US" sz="3600" dirty="0">
                <a:solidFill>
                  <a:schemeClr val="bg1"/>
                </a:solidFill>
                <a:latin typeface="黑体" panose="02010609060101010101" pitchFamily="49" charset="-122"/>
                <a:ea typeface="黑体" panose="02010609060101010101" pitchFamily="49" charset="-122"/>
              </a:rPr>
              <a:t>实验结果</a:t>
            </a:r>
          </a:p>
        </p:txBody>
      </p:sp>
      <p:sp>
        <p:nvSpPr>
          <p:cNvPr id="2" name="文本框 1"/>
          <p:cNvSpPr txBox="1"/>
          <p:nvPr/>
        </p:nvSpPr>
        <p:spPr>
          <a:xfrm>
            <a:off x="2253242" y="1303403"/>
            <a:ext cx="7215879" cy="492443"/>
          </a:xfrm>
          <a:prstGeom prst="rect">
            <a:avLst/>
          </a:prstGeom>
          <a:noFill/>
        </p:spPr>
        <p:txBody>
          <a:bodyPr wrap="square" rtlCol="0">
            <a:spAutoFit/>
          </a:bodyPr>
          <a:lstStyle/>
          <a:p>
            <a:pPr marL="285750" indent="-285750">
              <a:buFont typeface="Wingdings" panose="05000000000000000000" pitchFamily="2" charset="2"/>
              <a:buChar char="n"/>
            </a:pPr>
            <a:r>
              <a:rPr lang="en-US" altLang="zh-CN" sz="2600" dirty="0">
                <a:latin typeface="微软雅黑" panose="020B0503020204020204" pitchFamily="34" charset="-122"/>
                <a:ea typeface="微软雅黑" panose="020B0503020204020204" pitchFamily="34" charset="-122"/>
              </a:rPr>
              <a:t>Summary of results</a:t>
            </a:r>
            <a:endParaRPr lang="zh-CN" altLang="en-US" sz="2600" dirty="0">
              <a:latin typeface="微软雅黑" panose="020B0503020204020204" pitchFamily="34" charset="-122"/>
              <a:ea typeface="微软雅黑" panose="020B0503020204020204" pitchFamily="34" charset="-122"/>
            </a:endParaRPr>
          </a:p>
        </p:txBody>
      </p:sp>
      <p:pic>
        <p:nvPicPr>
          <p:cNvPr id="12" name="图片 11">
            <a:extLst>
              <a:ext uri="{FF2B5EF4-FFF2-40B4-BE49-F238E27FC236}">
                <a16:creationId xmlns:a16="http://schemas.microsoft.com/office/drawing/2014/main" id="{3A2C5474-41D2-4B23-80EE-95949BD1EBE8}"/>
              </a:ext>
            </a:extLst>
          </p:cNvPr>
          <p:cNvPicPr>
            <a:picLocks noChangeAspect="1"/>
          </p:cNvPicPr>
          <p:nvPr/>
        </p:nvPicPr>
        <p:blipFill>
          <a:blip r:embed="rId4"/>
          <a:stretch>
            <a:fillRect/>
          </a:stretch>
        </p:blipFill>
        <p:spPr>
          <a:xfrm>
            <a:off x="1428495" y="2054233"/>
            <a:ext cx="9520971" cy="4167663"/>
          </a:xfrm>
          <a:prstGeom prst="rect">
            <a:avLst/>
          </a:prstGeom>
        </p:spPr>
      </p:pic>
    </p:spTree>
    <p:extLst>
      <p:ext uri="{BB962C8B-B14F-4D97-AF65-F5344CB8AC3E}">
        <p14:creationId xmlns:p14="http://schemas.microsoft.com/office/powerpoint/2010/main" val="173279595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p:cNvSpPr/>
          <p:nvPr/>
        </p:nvSpPr>
        <p:spPr>
          <a:xfrm>
            <a:off x="1524000" y="1"/>
            <a:ext cx="9144574" cy="895927"/>
          </a:xfrm>
          <a:prstGeom prst="rect">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pic>
        <p:nvPicPr>
          <p:cNvPr id="6" name="图片 5"/>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725893" y="115413"/>
            <a:ext cx="674253" cy="674253"/>
          </a:xfrm>
          <a:prstGeom prst="rect">
            <a:avLst/>
          </a:prstGeom>
        </p:spPr>
      </p:pic>
      <p:cxnSp>
        <p:nvCxnSpPr>
          <p:cNvPr id="7" name="直接连接符 19"/>
          <p:cNvCxnSpPr>
            <a:cxnSpLocks/>
          </p:cNvCxnSpPr>
          <p:nvPr/>
        </p:nvCxnSpPr>
        <p:spPr bwMode="auto">
          <a:xfrm flipH="1">
            <a:off x="1964028" y="-25400"/>
            <a:ext cx="1587" cy="841375"/>
          </a:xfrm>
          <a:prstGeom prst="line">
            <a:avLst/>
          </a:prstGeom>
          <a:noFill/>
          <a:ln w="28575" algn="ctr">
            <a:solidFill>
              <a:schemeClr val="bg2"/>
            </a:solidFill>
            <a:round/>
            <a:headEnd/>
            <a:tailEnd/>
          </a:ln>
          <a:extLst>
            <a:ext uri="{909E8E84-426E-40DD-AFC4-6F175D3DCCD1}">
              <a14:hiddenFill xmlns:a14="http://schemas.microsoft.com/office/drawing/2010/main">
                <a:noFill/>
              </a14:hiddenFill>
            </a:ext>
          </a:extLst>
        </p:spPr>
      </p:cxnSp>
      <p:cxnSp>
        <p:nvCxnSpPr>
          <p:cNvPr id="8" name="直接连接符 20"/>
          <p:cNvCxnSpPr>
            <a:cxnSpLocks/>
          </p:cNvCxnSpPr>
          <p:nvPr/>
        </p:nvCxnSpPr>
        <p:spPr bwMode="auto">
          <a:xfrm flipH="1">
            <a:off x="2035175" y="-26988"/>
            <a:ext cx="1588" cy="554038"/>
          </a:xfrm>
          <a:prstGeom prst="line">
            <a:avLst/>
          </a:prstGeom>
          <a:noFill/>
          <a:ln w="28575" algn="ctr">
            <a:solidFill>
              <a:schemeClr val="bg2"/>
            </a:solidFill>
            <a:round/>
            <a:headEnd/>
            <a:tailEnd/>
          </a:ln>
          <a:extLst>
            <a:ext uri="{909E8E84-426E-40DD-AFC4-6F175D3DCCD1}">
              <a14:hiddenFill xmlns:a14="http://schemas.microsoft.com/office/drawing/2010/main">
                <a:noFill/>
              </a14:hiddenFill>
            </a:ext>
          </a:extLst>
        </p:spPr>
      </p:cxnSp>
      <p:cxnSp>
        <p:nvCxnSpPr>
          <p:cNvPr id="9" name="直接连接符 30"/>
          <p:cNvCxnSpPr>
            <a:cxnSpLocks/>
          </p:cNvCxnSpPr>
          <p:nvPr/>
        </p:nvCxnSpPr>
        <p:spPr bwMode="auto">
          <a:xfrm>
            <a:off x="2109499" y="-26988"/>
            <a:ext cx="0" cy="298451"/>
          </a:xfrm>
          <a:prstGeom prst="line">
            <a:avLst/>
          </a:prstGeom>
          <a:noFill/>
          <a:ln w="28575" algn="ctr">
            <a:solidFill>
              <a:schemeClr val="bg2"/>
            </a:solidFill>
            <a:round/>
            <a:headEnd/>
            <a:tailEnd/>
          </a:ln>
          <a:extLst>
            <a:ext uri="{909E8E84-426E-40DD-AFC4-6F175D3DCCD1}">
              <a14:hiddenFill xmlns:a14="http://schemas.microsoft.com/office/drawing/2010/main">
                <a:noFill/>
              </a14:hiddenFill>
            </a:ext>
          </a:extLst>
        </p:spPr>
      </p:cxnSp>
      <p:sp>
        <p:nvSpPr>
          <p:cNvPr id="10" name="文本框 9"/>
          <p:cNvSpPr txBox="1"/>
          <p:nvPr/>
        </p:nvSpPr>
        <p:spPr>
          <a:xfrm>
            <a:off x="2395702" y="161573"/>
            <a:ext cx="2773680" cy="590931"/>
          </a:xfrm>
          <a:prstGeom prst="rect">
            <a:avLst/>
          </a:prstGeom>
          <a:noFill/>
        </p:spPr>
        <p:txBody>
          <a:bodyPr wrap="square" rtlCol="0">
            <a:spAutoFit/>
          </a:bodyPr>
          <a:lstStyle/>
          <a:p>
            <a:pPr marL="128588" lvl="1" indent="-128588" defTabSz="533400">
              <a:lnSpc>
                <a:spcPct val="90000"/>
              </a:lnSpc>
              <a:spcBef>
                <a:spcPct val="0"/>
              </a:spcBef>
              <a:spcAft>
                <a:spcPct val="15000"/>
              </a:spcAft>
              <a:buChar char="••"/>
            </a:pPr>
            <a:r>
              <a:rPr lang="zh-CN" altLang="en-US" sz="3600" dirty="0">
                <a:solidFill>
                  <a:schemeClr val="bg1"/>
                </a:solidFill>
                <a:latin typeface="黑体" panose="02010609060101010101" pitchFamily="49" charset="-122"/>
                <a:ea typeface="黑体" panose="02010609060101010101" pitchFamily="49" charset="-122"/>
              </a:rPr>
              <a:t>实验结果</a:t>
            </a:r>
          </a:p>
        </p:txBody>
      </p:sp>
      <p:sp>
        <p:nvSpPr>
          <p:cNvPr id="2" name="文本框 1"/>
          <p:cNvSpPr txBox="1"/>
          <p:nvPr/>
        </p:nvSpPr>
        <p:spPr>
          <a:xfrm>
            <a:off x="2253242" y="1303403"/>
            <a:ext cx="7700383" cy="492443"/>
          </a:xfrm>
          <a:prstGeom prst="rect">
            <a:avLst/>
          </a:prstGeom>
          <a:noFill/>
        </p:spPr>
        <p:txBody>
          <a:bodyPr wrap="square" rtlCol="0">
            <a:spAutoFit/>
          </a:bodyPr>
          <a:lstStyle/>
          <a:p>
            <a:pPr marL="285750" indent="-285750">
              <a:buFont typeface="Wingdings" panose="05000000000000000000" pitchFamily="2" charset="2"/>
              <a:buChar char="n"/>
            </a:pPr>
            <a:r>
              <a:rPr lang="en-US" altLang="zh-CN" sz="2600" dirty="0">
                <a:latin typeface="微软雅黑" panose="020B0503020204020204" pitchFamily="34" charset="-122"/>
                <a:ea typeface="微软雅黑" panose="020B0503020204020204" pitchFamily="34" charset="-122"/>
              </a:rPr>
              <a:t>Accuracy vs. time for VGG-16 using 16 GPUs</a:t>
            </a:r>
            <a:endParaRPr lang="zh-CN" altLang="en-US" sz="2600" dirty="0">
              <a:latin typeface="微软雅黑" panose="020B0503020204020204" pitchFamily="34" charset="-122"/>
              <a:ea typeface="微软雅黑" panose="020B0503020204020204" pitchFamily="34" charset="-122"/>
            </a:endParaRPr>
          </a:p>
        </p:txBody>
      </p:sp>
      <p:pic>
        <p:nvPicPr>
          <p:cNvPr id="3" name="图片 2">
            <a:extLst>
              <a:ext uri="{FF2B5EF4-FFF2-40B4-BE49-F238E27FC236}">
                <a16:creationId xmlns:a16="http://schemas.microsoft.com/office/drawing/2014/main" id="{705454DF-DAF5-4D1E-AA2A-722CA515FB3C}"/>
              </a:ext>
            </a:extLst>
          </p:cNvPr>
          <p:cNvPicPr>
            <a:picLocks noChangeAspect="1"/>
          </p:cNvPicPr>
          <p:nvPr/>
        </p:nvPicPr>
        <p:blipFill rotWithShape="1">
          <a:blip r:embed="rId4"/>
          <a:srcRect r="51266"/>
          <a:stretch/>
        </p:blipFill>
        <p:spPr>
          <a:xfrm>
            <a:off x="3941915" y="1984101"/>
            <a:ext cx="4397015" cy="4130496"/>
          </a:xfrm>
          <a:prstGeom prst="rect">
            <a:avLst/>
          </a:prstGeom>
        </p:spPr>
      </p:pic>
    </p:spTree>
    <p:extLst>
      <p:ext uri="{BB962C8B-B14F-4D97-AF65-F5344CB8AC3E}">
        <p14:creationId xmlns:p14="http://schemas.microsoft.com/office/powerpoint/2010/main" val="201037137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p:cNvSpPr/>
          <p:nvPr/>
        </p:nvSpPr>
        <p:spPr>
          <a:xfrm>
            <a:off x="1524000" y="1"/>
            <a:ext cx="9144574" cy="895927"/>
          </a:xfrm>
          <a:prstGeom prst="rect">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pic>
        <p:nvPicPr>
          <p:cNvPr id="6" name="图片 5"/>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725893" y="115413"/>
            <a:ext cx="674253" cy="674253"/>
          </a:xfrm>
          <a:prstGeom prst="rect">
            <a:avLst/>
          </a:prstGeom>
        </p:spPr>
      </p:pic>
      <p:cxnSp>
        <p:nvCxnSpPr>
          <p:cNvPr id="7" name="直接连接符 19"/>
          <p:cNvCxnSpPr>
            <a:cxnSpLocks/>
          </p:cNvCxnSpPr>
          <p:nvPr/>
        </p:nvCxnSpPr>
        <p:spPr bwMode="auto">
          <a:xfrm flipH="1">
            <a:off x="1964028" y="-25400"/>
            <a:ext cx="1587" cy="841375"/>
          </a:xfrm>
          <a:prstGeom prst="line">
            <a:avLst/>
          </a:prstGeom>
          <a:noFill/>
          <a:ln w="28575" algn="ctr">
            <a:solidFill>
              <a:schemeClr val="bg2"/>
            </a:solidFill>
            <a:round/>
            <a:headEnd/>
            <a:tailEnd/>
          </a:ln>
          <a:extLst>
            <a:ext uri="{909E8E84-426E-40DD-AFC4-6F175D3DCCD1}">
              <a14:hiddenFill xmlns:a14="http://schemas.microsoft.com/office/drawing/2010/main">
                <a:noFill/>
              </a14:hiddenFill>
            </a:ext>
          </a:extLst>
        </p:spPr>
      </p:cxnSp>
      <p:cxnSp>
        <p:nvCxnSpPr>
          <p:cNvPr id="8" name="直接连接符 20"/>
          <p:cNvCxnSpPr>
            <a:cxnSpLocks/>
          </p:cNvCxnSpPr>
          <p:nvPr/>
        </p:nvCxnSpPr>
        <p:spPr bwMode="auto">
          <a:xfrm flipH="1">
            <a:off x="2035175" y="-26988"/>
            <a:ext cx="1588" cy="554038"/>
          </a:xfrm>
          <a:prstGeom prst="line">
            <a:avLst/>
          </a:prstGeom>
          <a:noFill/>
          <a:ln w="28575" algn="ctr">
            <a:solidFill>
              <a:schemeClr val="bg2"/>
            </a:solidFill>
            <a:round/>
            <a:headEnd/>
            <a:tailEnd/>
          </a:ln>
          <a:extLst>
            <a:ext uri="{909E8E84-426E-40DD-AFC4-6F175D3DCCD1}">
              <a14:hiddenFill xmlns:a14="http://schemas.microsoft.com/office/drawing/2010/main">
                <a:noFill/>
              </a14:hiddenFill>
            </a:ext>
          </a:extLst>
        </p:spPr>
      </p:cxnSp>
      <p:cxnSp>
        <p:nvCxnSpPr>
          <p:cNvPr id="9" name="直接连接符 30"/>
          <p:cNvCxnSpPr>
            <a:cxnSpLocks/>
          </p:cNvCxnSpPr>
          <p:nvPr/>
        </p:nvCxnSpPr>
        <p:spPr bwMode="auto">
          <a:xfrm>
            <a:off x="2109499" y="-26988"/>
            <a:ext cx="0" cy="298451"/>
          </a:xfrm>
          <a:prstGeom prst="line">
            <a:avLst/>
          </a:prstGeom>
          <a:noFill/>
          <a:ln w="28575" algn="ctr">
            <a:solidFill>
              <a:schemeClr val="bg2"/>
            </a:solidFill>
            <a:round/>
            <a:headEnd/>
            <a:tailEnd/>
          </a:ln>
          <a:extLst>
            <a:ext uri="{909E8E84-426E-40DD-AFC4-6F175D3DCCD1}">
              <a14:hiddenFill xmlns:a14="http://schemas.microsoft.com/office/drawing/2010/main">
                <a:noFill/>
              </a14:hiddenFill>
            </a:ext>
          </a:extLst>
        </p:spPr>
      </p:cxnSp>
      <p:sp>
        <p:nvSpPr>
          <p:cNvPr id="10" name="文本框 9"/>
          <p:cNvSpPr txBox="1"/>
          <p:nvPr/>
        </p:nvSpPr>
        <p:spPr>
          <a:xfrm>
            <a:off x="2395702" y="161573"/>
            <a:ext cx="2773680" cy="590931"/>
          </a:xfrm>
          <a:prstGeom prst="rect">
            <a:avLst/>
          </a:prstGeom>
          <a:noFill/>
        </p:spPr>
        <p:txBody>
          <a:bodyPr wrap="square" rtlCol="0">
            <a:spAutoFit/>
          </a:bodyPr>
          <a:lstStyle/>
          <a:p>
            <a:pPr marL="128588" lvl="1" indent="-128588" defTabSz="533400">
              <a:lnSpc>
                <a:spcPct val="90000"/>
              </a:lnSpc>
              <a:spcBef>
                <a:spcPct val="0"/>
              </a:spcBef>
              <a:spcAft>
                <a:spcPct val="15000"/>
              </a:spcAft>
              <a:buChar char="••"/>
            </a:pPr>
            <a:r>
              <a:rPr lang="zh-CN" altLang="en-US" sz="3600" dirty="0">
                <a:solidFill>
                  <a:schemeClr val="bg1"/>
                </a:solidFill>
                <a:latin typeface="黑体" panose="02010609060101010101" pitchFamily="49" charset="-122"/>
                <a:ea typeface="黑体" panose="02010609060101010101" pitchFamily="49" charset="-122"/>
              </a:rPr>
              <a:t>实验结果</a:t>
            </a:r>
          </a:p>
        </p:txBody>
      </p:sp>
      <p:sp>
        <p:nvSpPr>
          <p:cNvPr id="2" name="文本框 1"/>
          <p:cNvSpPr txBox="1"/>
          <p:nvPr/>
        </p:nvSpPr>
        <p:spPr>
          <a:xfrm>
            <a:off x="2253242" y="1303403"/>
            <a:ext cx="8309983" cy="492443"/>
          </a:xfrm>
          <a:prstGeom prst="rect">
            <a:avLst/>
          </a:prstGeom>
          <a:noFill/>
        </p:spPr>
        <p:txBody>
          <a:bodyPr wrap="square" rtlCol="0">
            <a:spAutoFit/>
          </a:bodyPr>
          <a:lstStyle/>
          <a:p>
            <a:pPr marL="285750" indent="-285750">
              <a:buFont typeface="Wingdings" panose="05000000000000000000" pitchFamily="2" charset="2"/>
              <a:buChar char="n"/>
            </a:pPr>
            <a:r>
              <a:rPr lang="en-US" altLang="zh-CN" sz="2600" dirty="0">
                <a:latin typeface="微软雅黑" panose="020B0503020204020204" pitchFamily="34" charset="-122"/>
                <a:ea typeface="微软雅黑" panose="020B0503020204020204" pitchFamily="34" charset="-122"/>
              </a:rPr>
              <a:t>Accuracy vs. epoch using 16 GPUs on Cluster-B</a:t>
            </a:r>
            <a:endParaRPr lang="zh-CN" altLang="en-US" sz="2600" dirty="0">
              <a:latin typeface="微软雅黑" panose="020B0503020204020204" pitchFamily="34" charset="-122"/>
              <a:ea typeface="微软雅黑" panose="020B0503020204020204" pitchFamily="34" charset="-122"/>
            </a:endParaRPr>
          </a:p>
        </p:txBody>
      </p:sp>
      <p:pic>
        <p:nvPicPr>
          <p:cNvPr id="3" name="图片 2">
            <a:extLst>
              <a:ext uri="{FF2B5EF4-FFF2-40B4-BE49-F238E27FC236}">
                <a16:creationId xmlns:a16="http://schemas.microsoft.com/office/drawing/2014/main" id="{705454DF-DAF5-4D1E-AA2A-722CA515FB3C}"/>
              </a:ext>
            </a:extLst>
          </p:cNvPr>
          <p:cNvPicPr>
            <a:picLocks noChangeAspect="1"/>
          </p:cNvPicPr>
          <p:nvPr/>
        </p:nvPicPr>
        <p:blipFill rotWithShape="1">
          <a:blip r:embed="rId4"/>
          <a:srcRect l="48954"/>
          <a:stretch/>
        </p:blipFill>
        <p:spPr>
          <a:xfrm>
            <a:off x="2971799" y="2073552"/>
            <a:ext cx="4605648" cy="4130496"/>
          </a:xfrm>
          <a:prstGeom prst="rect">
            <a:avLst/>
          </a:prstGeom>
        </p:spPr>
      </p:pic>
    </p:spTree>
    <p:extLst>
      <p:ext uri="{BB962C8B-B14F-4D97-AF65-F5344CB8AC3E}">
        <p14:creationId xmlns:p14="http://schemas.microsoft.com/office/powerpoint/2010/main" val="413146936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p:cNvSpPr/>
          <p:nvPr/>
        </p:nvSpPr>
        <p:spPr>
          <a:xfrm>
            <a:off x="1524000" y="1"/>
            <a:ext cx="9144574" cy="895927"/>
          </a:xfrm>
          <a:prstGeom prst="rect">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pic>
        <p:nvPicPr>
          <p:cNvPr id="6" name="图片 5"/>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725893" y="115413"/>
            <a:ext cx="674253" cy="674253"/>
          </a:xfrm>
          <a:prstGeom prst="rect">
            <a:avLst/>
          </a:prstGeom>
        </p:spPr>
      </p:pic>
      <p:cxnSp>
        <p:nvCxnSpPr>
          <p:cNvPr id="7" name="直接连接符 19"/>
          <p:cNvCxnSpPr>
            <a:cxnSpLocks/>
          </p:cNvCxnSpPr>
          <p:nvPr/>
        </p:nvCxnSpPr>
        <p:spPr bwMode="auto">
          <a:xfrm flipH="1">
            <a:off x="1964028" y="-25400"/>
            <a:ext cx="1587" cy="841375"/>
          </a:xfrm>
          <a:prstGeom prst="line">
            <a:avLst/>
          </a:prstGeom>
          <a:noFill/>
          <a:ln w="28575" algn="ctr">
            <a:solidFill>
              <a:schemeClr val="bg2"/>
            </a:solidFill>
            <a:round/>
            <a:headEnd/>
            <a:tailEnd/>
          </a:ln>
          <a:extLst>
            <a:ext uri="{909E8E84-426E-40DD-AFC4-6F175D3DCCD1}">
              <a14:hiddenFill xmlns:a14="http://schemas.microsoft.com/office/drawing/2010/main">
                <a:noFill/>
              </a14:hiddenFill>
            </a:ext>
          </a:extLst>
        </p:spPr>
      </p:cxnSp>
      <p:cxnSp>
        <p:nvCxnSpPr>
          <p:cNvPr id="8" name="直接连接符 20"/>
          <p:cNvCxnSpPr>
            <a:cxnSpLocks/>
          </p:cNvCxnSpPr>
          <p:nvPr/>
        </p:nvCxnSpPr>
        <p:spPr bwMode="auto">
          <a:xfrm flipH="1">
            <a:off x="2035175" y="-26988"/>
            <a:ext cx="1588" cy="554038"/>
          </a:xfrm>
          <a:prstGeom prst="line">
            <a:avLst/>
          </a:prstGeom>
          <a:noFill/>
          <a:ln w="28575" algn="ctr">
            <a:solidFill>
              <a:schemeClr val="bg2"/>
            </a:solidFill>
            <a:round/>
            <a:headEnd/>
            <a:tailEnd/>
          </a:ln>
          <a:extLst>
            <a:ext uri="{909E8E84-426E-40DD-AFC4-6F175D3DCCD1}">
              <a14:hiddenFill xmlns:a14="http://schemas.microsoft.com/office/drawing/2010/main">
                <a:noFill/>
              </a14:hiddenFill>
            </a:ext>
          </a:extLst>
        </p:spPr>
      </p:cxnSp>
      <p:cxnSp>
        <p:nvCxnSpPr>
          <p:cNvPr id="9" name="直接连接符 30"/>
          <p:cNvCxnSpPr>
            <a:cxnSpLocks/>
          </p:cNvCxnSpPr>
          <p:nvPr/>
        </p:nvCxnSpPr>
        <p:spPr bwMode="auto">
          <a:xfrm>
            <a:off x="2109499" y="-26988"/>
            <a:ext cx="0" cy="298451"/>
          </a:xfrm>
          <a:prstGeom prst="line">
            <a:avLst/>
          </a:prstGeom>
          <a:noFill/>
          <a:ln w="28575" algn="ctr">
            <a:solidFill>
              <a:schemeClr val="bg2"/>
            </a:solidFill>
            <a:round/>
            <a:headEnd/>
            <a:tailEnd/>
          </a:ln>
          <a:extLst>
            <a:ext uri="{909E8E84-426E-40DD-AFC4-6F175D3DCCD1}">
              <a14:hiddenFill xmlns:a14="http://schemas.microsoft.com/office/drawing/2010/main">
                <a:noFill/>
              </a14:hiddenFill>
            </a:ext>
          </a:extLst>
        </p:spPr>
      </p:cxnSp>
      <p:sp>
        <p:nvSpPr>
          <p:cNvPr id="10" name="文本框 9"/>
          <p:cNvSpPr txBox="1"/>
          <p:nvPr/>
        </p:nvSpPr>
        <p:spPr>
          <a:xfrm>
            <a:off x="2395702" y="161573"/>
            <a:ext cx="2773680" cy="590931"/>
          </a:xfrm>
          <a:prstGeom prst="rect">
            <a:avLst/>
          </a:prstGeom>
          <a:noFill/>
        </p:spPr>
        <p:txBody>
          <a:bodyPr wrap="square" rtlCol="0">
            <a:spAutoFit/>
          </a:bodyPr>
          <a:lstStyle/>
          <a:p>
            <a:pPr marL="128588" lvl="1" indent="-128588" defTabSz="533400">
              <a:lnSpc>
                <a:spcPct val="90000"/>
              </a:lnSpc>
              <a:spcBef>
                <a:spcPct val="0"/>
              </a:spcBef>
              <a:spcAft>
                <a:spcPct val="15000"/>
              </a:spcAft>
              <a:buChar char="••"/>
            </a:pPr>
            <a:r>
              <a:rPr lang="zh-CN" altLang="en-US" sz="3600" dirty="0">
                <a:solidFill>
                  <a:schemeClr val="bg1"/>
                </a:solidFill>
                <a:latin typeface="黑体" panose="02010609060101010101" pitchFamily="49" charset="-122"/>
                <a:ea typeface="黑体" panose="02010609060101010101" pitchFamily="49" charset="-122"/>
              </a:rPr>
              <a:t>实验结果</a:t>
            </a:r>
          </a:p>
        </p:txBody>
      </p:sp>
      <p:sp>
        <p:nvSpPr>
          <p:cNvPr id="2" name="文本框 1"/>
          <p:cNvSpPr txBox="1"/>
          <p:nvPr/>
        </p:nvSpPr>
        <p:spPr>
          <a:xfrm>
            <a:off x="2253242" y="1303403"/>
            <a:ext cx="8052808" cy="892552"/>
          </a:xfrm>
          <a:prstGeom prst="rect">
            <a:avLst/>
          </a:prstGeom>
          <a:noFill/>
        </p:spPr>
        <p:txBody>
          <a:bodyPr wrap="square" rtlCol="0">
            <a:spAutoFit/>
          </a:bodyPr>
          <a:lstStyle/>
          <a:p>
            <a:pPr marL="285750" indent="-285750">
              <a:buFont typeface="Wingdings" panose="05000000000000000000" pitchFamily="2" charset="2"/>
              <a:buChar char="n"/>
            </a:pPr>
            <a:r>
              <a:rPr lang="en-US" altLang="zh-CN" sz="2600" dirty="0">
                <a:latin typeface="微软雅黑" panose="020B0503020204020204" pitchFamily="34" charset="-122"/>
                <a:ea typeface="微软雅黑" panose="020B0503020204020204" pitchFamily="34" charset="-122"/>
              </a:rPr>
              <a:t>Communication overhead of data-parallel training with fp16 and fp32 precision</a:t>
            </a:r>
            <a:endParaRPr lang="zh-CN" altLang="en-US" sz="2600" dirty="0">
              <a:latin typeface="微软雅黑" panose="020B0503020204020204" pitchFamily="34" charset="-122"/>
              <a:ea typeface="微软雅黑" panose="020B0503020204020204" pitchFamily="34" charset="-122"/>
            </a:endParaRPr>
          </a:p>
        </p:txBody>
      </p:sp>
      <p:pic>
        <p:nvPicPr>
          <p:cNvPr id="11" name="图片 10">
            <a:extLst>
              <a:ext uri="{FF2B5EF4-FFF2-40B4-BE49-F238E27FC236}">
                <a16:creationId xmlns:a16="http://schemas.microsoft.com/office/drawing/2014/main" id="{26082A63-66AF-493F-A3AD-5978F4B45D15}"/>
              </a:ext>
            </a:extLst>
          </p:cNvPr>
          <p:cNvPicPr>
            <a:picLocks noChangeAspect="1"/>
          </p:cNvPicPr>
          <p:nvPr/>
        </p:nvPicPr>
        <p:blipFill>
          <a:blip r:embed="rId4"/>
          <a:stretch>
            <a:fillRect/>
          </a:stretch>
        </p:blipFill>
        <p:spPr>
          <a:xfrm>
            <a:off x="1719912" y="2650774"/>
            <a:ext cx="7749209" cy="2745484"/>
          </a:xfrm>
          <a:prstGeom prst="rect">
            <a:avLst/>
          </a:prstGeom>
        </p:spPr>
      </p:pic>
    </p:spTree>
    <p:extLst>
      <p:ext uri="{BB962C8B-B14F-4D97-AF65-F5344CB8AC3E}">
        <p14:creationId xmlns:p14="http://schemas.microsoft.com/office/powerpoint/2010/main" val="302299884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p:cNvSpPr/>
          <p:nvPr/>
        </p:nvSpPr>
        <p:spPr>
          <a:xfrm>
            <a:off x="1524000" y="1"/>
            <a:ext cx="9144574" cy="895927"/>
          </a:xfrm>
          <a:prstGeom prst="rect">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pic>
        <p:nvPicPr>
          <p:cNvPr id="6" name="图片 5"/>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725893" y="115413"/>
            <a:ext cx="674253" cy="674253"/>
          </a:xfrm>
          <a:prstGeom prst="rect">
            <a:avLst/>
          </a:prstGeom>
        </p:spPr>
      </p:pic>
      <p:cxnSp>
        <p:nvCxnSpPr>
          <p:cNvPr id="7" name="直接连接符 19"/>
          <p:cNvCxnSpPr>
            <a:cxnSpLocks/>
          </p:cNvCxnSpPr>
          <p:nvPr/>
        </p:nvCxnSpPr>
        <p:spPr bwMode="auto">
          <a:xfrm flipH="1">
            <a:off x="1964028" y="-25400"/>
            <a:ext cx="1587" cy="841375"/>
          </a:xfrm>
          <a:prstGeom prst="line">
            <a:avLst/>
          </a:prstGeom>
          <a:noFill/>
          <a:ln w="28575" algn="ctr">
            <a:solidFill>
              <a:schemeClr val="bg2"/>
            </a:solidFill>
            <a:round/>
            <a:headEnd/>
            <a:tailEnd/>
          </a:ln>
          <a:extLst>
            <a:ext uri="{909E8E84-426E-40DD-AFC4-6F175D3DCCD1}">
              <a14:hiddenFill xmlns:a14="http://schemas.microsoft.com/office/drawing/2010/main">
                <a:noFill/>
              </a14:hiddenFill>
            </a:ext>
          </a:extLst>
        </p:spPr>
      </p:cxnSp>
      <p:cxnSp>
        <p:nvCxnSpPr>
          <p:cNvPr id="8" name="直接连接符 20"/>
          <p:cNvCxnSpPr>
            <a:cxnSpLocks/>
          </p:cNvCxnSpPr>
          <p:nvPr/>
        </p:nvCxnSpPr>
        <p:spPr bwMode="auto">
          <a:xfrm flipH="1">
            <a:off x="2035175" y="-26988"/>
            <a:ext cx="1588" cy="554038"/>
          </a:xfrm>
          <a:prstGeom prst="line">
            <a:avLst/>
          </a:prstGeom>
          <a:noFill/>
          <a:ln w="28575" algn="ctr">
            <a:solidFill>
              <a:schemeClr val="bg2"/>
            </a:solidFill>
            <a:round/>
            <a:headEnd/>
            <a:tailEnd/>
          </a:ln>
          <a:extLst>
            <a:ext uri="{909E8E84-426E-40DD-AFC4-6F175D3DCCD1}">
              <a14:hiddenFill xmlns:a14="http://schemas.microsoft.com/office/drawing/2010/main">
                <a:noFill/>
              </a14:hiddenFill>
            </a:ext>
          </a:extLst>
        </p:spPr>
      </p:cxnSp>
      <p:cxnSp>
        <p:nvCxnSpPr>
          <p:cNvPr id="9" name="直接连接符 30"/>
          <p:cNvCxnSpPr>
            <a:cxnSpLocks/>
          </p:cNvCxnSpPr>
          <p:nvPr/>
        </p:nvCxnSpPr>
        <p:spPr bwMode="auto">
          <a:xfrm>
            <a:off x="2109499" y="-26988"/>
            <a:ext cx="0" cy="298451"/>
          </a:xfrm>
          <a:prstGeom prst="line">
            <a:avLst/>
          </a:prstGeom>
          <a:noFill/>
          <a:ln w="28575" algn="ctr">
            <a:solidFill>
              <a:schemeClr val="bg2"/>
            </a:solidFill>
            <a:round/>
            <a:headEnd/>
            <a:tailEnd/>
          </a:ln>
          <a:extLst>
            <a:ext uri="{909E8E84-426E-40DD-AFC4-6F175D3DCCD1}">
              <a14:hiddenFill xmlns:a14="http://schemas.microsoft.com/office/drawing/2010/main">
                <a:noFill/>
              </a14:hiddenFill>
            </a:ext>
          </a:extLst>
        </p:spPr>
      </p:cxnSp>
      <p:sp>
        <p:nvSpPr>
          <p:cNvPr id="10" name="文本框 9"/>
          <p:cNvSpPr txBox="1"/>
          <p:nvPr/>
        </p:nvSpPr>
        <p:spPr>
          <a:xfrm>
            <a:off x="2395702" y="161573"/>
            <a:ext cx="2773680" cy="590931"/>
          </a:xfrm>
          <a:prstGeom prst="rect">
            <a:avLst/>
          </a:prstGeom>
          <a:noFill/>
        </p:spPr>
        <p:txBody>
          <a:bodyPr wrap="square" rtlCol="0">
            <a:spAutoFit/>
          </a:bodyPr>
          <a:lstStyle/>
          <a:p>
            <a:pPr marL="128588" lvl="1" indent="-128588" defTabSz="533400">
              <a:lnSpc>
                <a:spcPct val="90000"/>
              </a:lnSpc>
              <a:spcBef>
                <a:spcPct val="0"/>
              </a:spcBef>
              <a:spcAft>
                <a:spcPct val="15000"/>
              </a:spcAft>
              <a:buChar char="••"/>
            </a:pPr>
            <a:r>
              <a:rPr lang="zh-CN" altLang="en-US" sz="3600" dirty="0">
                <a:solidFill>
                  <a:schemeClr val="bg1"/>
                </a:solidFill>
                <a:latin typeface="黑体" panose="02010609060101010101" pitchFamily="49" charset="-122"/>
                <a:ea typeface="黑体" panose="02010609060101010101" pitchFamily="49" charset="-122"/>
              </a:rPr>
              <a:t>实验结果</a:t>
            </a:r>
          </a:p>
        </p:txBody>
      </p:sp>
      <p:sp>
        <p:nvSpPr>
          <p:cNvPr id="2" name="文本框 1"/>
          <p:cNvSpPr txBox="1"/>
          <p:nvPr/>
        </p:nvSpPr>
        <p:spPr>
          <a:xfrm>
            <a:off x="2253243" y="1303403"/>
            <a:ext cx="8146904" cy="892552"/>
          </a:xfrm>
          <a:prstGeom prst="rect">
            <a:avLst/>
          </a:prstGeom>
          <a:noFill/>
        </p:spPr>
        <p:txBody>
          <a:bodyPr wrap="square" rtlCol="0">
            <a:spAutoFit/>
          </a:bodyPr>
          <a:lstStyle/>
          <a:p>
            <a:pPr marL="285750" indent="-285750">
              <a:buFont typeface="Wingdings" panose="05000000000000000000" pitchFamily="2" charset="2"/>
              <a:buChar char="n"/>
            </a:pPr>
            <a:r>
              <a:rPr lang="en-US" altLang="zh-CN" sz="2600" dirty="0">
                <a:latin typeface="微软雅黑" panose="020B0503020204020204" pitchFamily="34" charset="-122"/>
                <a:ea typeface="微软雅黑" panose="020B0503020204020204" pitchFamily="34" charset="-122"/>
              </a:rPr>
              <a:t>Statistical efficiency (accuracy vs. epoch) using LARS (VGG-16, 8 GPUs)</a:t>
            </a:r>
            <a:endParaRPr lang="zh-CN" altLang="en-US" sz="2600" dirty="0">
              <a:latin typeface="微软雅黑" panose="020B0503020204020204" pitchFamily="34" charset="-122"/>
              <a:ea typeface="微软雅黑" panose="020B0503020204020204" pitchFamily="34" charset="-122"/>
            </a:endParaRPr>
          </a:p>
        </p:txBody>
      </p:sp>
      <p:pic>
        <p:nvPicPr>
          <p:cNvPr id="3" name="图片 2">
            <a:extLst>
              <a:ext uri="{FF2B5EF4-FFF2-40B4-BE49-F238E27FC236}">
                <a16:creationId xmlns:a16="http://schemas.microsoft.com/office/drawing/2014/main" id="{1F7CA47B-FBDA-41B6-8B3E-2A905FB14C84}"/>
              </a:ext>
            </a:extLst>
          </p:cNvPr>
          <p:cNvPicPr>
            <a:picLocks noChangeAspect="1"/>
          </p:cNvPicPr>
          <p:nvPr/>
        </p:nvPicPr>
        <p:blipFill>
          <a:blip r:embed="rId4"/>
          <a:stretch>
            <a:fillRect/>
          </a:stretch>
        </p:blipFill>
        <p:spPr>
          <a:xfrm>
            <a:off x="1888366" y="2203321"/>
            <a:ext cx="8415267" cy="3668022"/>
          </a:xfrm>
          <a:prstGeom prst="rect">
            <a:avLst/>
          </a:prstGeom>
        </p:spPr>
      </p:pic>
    </p:spTree>
    <p:extLst>
      <p:ext uri="{BB962C8B-B14F-4D97-AF65-F5344CB8AC3E}">
        <p14:creationId xmlns:p14="http://schemas.microsoft.com/office/powerpoint/2010/main" val="169487614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p:cNvSpPr/>
          <p:nvPr/>
        </p:nvSpPr>
        <p:spPr>
          <a:xfrm>
            <a:off x="1524000" y="1"/>
            <a:ext cx="9144574" cy="895927"/>
          </a:xfrm>
          <a:prstGeom prst="rect">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pic>
        <p:nvPicPr>
          <p:cNvPr id="6" name="图片 5"/>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725893" y="115413"/>
            <a:ext cx="674253" cy="674253"/>
          </a:xfrm>
          <a:prstGeom prst="rect">
            <a:avLst/>
          </a:prstGeom>
        </p:spPr>
      </p:pic>
      <p:cxnSp>
        <p:nvCxnSpPr>
          <p:cNvPr id="7" name="直接连接符 19"/>
          <p:cNvCxnSpPr>
            <a:cxnSpLocks/>
          </p:cNvCxnSpPr>
          <p:nvPr/>
        </p:nvCxnSpPr>
        <p:spPr bwMode="auto">
          <a:xfrm flipH="1">
            <a:off x="1964028" y="-25400"/>
            <a:ext cx="1587" cy="841375"/>
          </a:xfrm>
          <a:prstGeom prst="line">
            <a:avLst/>
          </a:prstGeom>
          <a:noFill/>
          <a:ln w="28575" algn="ctr">
            <a:solidFill>
              <a:schemeClr val="bg2"/>
            </a:solidFill>
            <a:round/>
            <a:headEnd/>
            <a:tailEnd/>
          </a:ln>
          <a:extLst>
            <a:ext uri="{909E8E84-426E-40DD-AFC4-6F175D3DCCD1}">
              <a14:hiddenFill xmlns:a14="http://schemas.microsoft.com/office/drawing/2010/main">
                <a:noFill/>
              </a14:hiddenFill>
            </a:ext>
          </a:extLst>
        </p:spPr>
      </p:cxnSp>
      <p:cxnSp>
        <p:nvCxnSpPr>
          <p:cNvPr id="8" name="直接连接符 20"/>
          <p:cNvCxnSpPr>
            <a:cxnSpLocks/>
          </p:cNvCxnSpPr>
          <p:nvPr/>
        </p:nvCxnSpPr>
        <p:spPr bwMode="auto">
          <a:xfrm flipH="1">
            <a:off x="2035175" y="-26988"/>
            <a:ext cx="1588" cy="554038"/>
          </a:xfrm>
          <a:prstGeom prst="line">
            <a:avLst/>
          </a:prstGeom>
          <a:noFill/>
          <a:ln w="28575" algn="ctr">
            <a:solidFill>
              <a:schemeClr val="bg2"/>
            </a:solidFill>
            <a:round/>
            <a:headEnd/>
            <a:tailEnd/>
          </a:ln>
          <a:extLst>
            <a:ext uri="{909E8E84-426E-40DD-AFC4-6F175D3DCCD1}">
              <a14:hiddenFill xmlns:a14="http://schemas.microsoft.com/office/drawing/2010/main">
                <a:noFill/>
              </a14:hiddenFill>
            </a:ext>
          </a:extLst>
        </p:spPr>
      </p:cxnSp>
      <p:cxnSp>
        <p:nvCxnSpPr>
          <p:cNvPr id="9" name="直接连接符 30"/>
          <p:cNvCxnSpPr>
            <a:cxnSpLocks/>
          </p:cNvCxnSpPr>
          <p:nvPr/>
        </p:nvCxnSpPr>
        <p:spPr bwMode="auto">
          <a:xfrm>
            <a:off x="2109499" y="-26988"/>
            <a:ext cx="0" cy="298451"/>
          </a:xfrm>
          <a:prstGeom prst="line">
            <a:avLst/>
          </a:prstGeom>
          <a:noFill/>
          <a:ln w="28575" algn="ctr">
            <a:solidFill>
              <a:schemeClr val="bg2"/>
            </a:solidFill>
            <a:round/>
            <a:headEnd/>
            <a:tailEnd/>
          </a:ln>
          <a:extLst>
            <a:ext uri="{909E8E84-426E-40DD-AFC4-6F175D3DCCD1}">
              <a14:hiddenFill xmlns:a14="http://schemas.microsoft.com/office/drawing/2010/main">
                <a:noFill/>
              </a14:hiddenFill>
            </a:ext>
          </a:extLst>
        </p:spPr>
      </p:cxnSp>
      <p:sp>
        <p:nvSpPr>
          <p:cNvPr id="10" name="文本框 9"/>
          <p:cNvSpPr txBox="1"/>
          <p:nvPr/>
        </p:nvSpPr>
        <p:spPr>
          <a:xfrm>
            <a:off x="2395702" y="161573"/>
            <a:ext cx="2773680" cy="590931"/>
          </a:xfrm>
          <a:prstGeom prst="rect">
            <a:avLst/>
          </a:prstGeom>
          <a:noFill/>
        </p:spPr>
        <p:txBody>
          <a:bodyPr wrap="square" rtlCol="0">
            <a:spAutoFit/>
          </a:bodyPr>
          <a:lstStyle/>
          <a:p>
            <a:pPr marL="128588" lvl="1" indent="-128588" defTabSz="533400">
              <a:lnSpc>
                <a:spcPct val="90000"/>
              </a:lnSpc>
              <a:spcBef>
                <a:spcPct val="0"/>
              </a:spcBef>
              <a:spcAft>
                <a:spcPct val="15000"/>
              </a:spcAft>
              <a:buChar char="••"/>
            </a:pPr>
            <a:r>
              <a:rPr lang="zh-CN" altLang="en-US" sz="3600" dirty="0">
                <a:solidFill>
                  <a:schemeClr val="bg1"/>
                </a:solidFill>
                <a:latin typeface="黑体" panose="02010609060101010101" pitchFamily="49" charset="-122"/>
                <a:ea typeface="黑体" panose="02010609060101010101" pitchFamily="49" charset="-122"/>
              </a:rPr>
              <a:t>实验结果</a:t>
            </a:r>
          </a:p>
        </p:txBody>
      </p:sp>
      <p:sp>
        <p:nvSpPr>
          <p:cNvPr id="2" name="文本框 1"/>
          <p:cNvSpPr txBox="1"/>
          <p:nvPr/>
        </p:nvSpPr>
        <p:spPr>
          <a:xfrm>
            <a:off x="1964028" y="1241648"/>
            <a:ext cx="7215879" cy="892552"/>
          </a:xfrm>
          <a:prstGeom prst="rect">
            <a:avLst/>
          </a:prstGeom>
          <a:noFill/>
        </p:spPr>
        <p:txBody>
          <a:bodyPr wrap="square" rtlCol="0">
            <a:spAutoFit/>
          </a:bodyPr>
          <a:lstStyle/>
          <a:p>
            <a:pPr marL="457200" indent="-457200">
              <a:buFont typeface="Wingdings" panose="05000000000000000000" pitchFamily="2" charset="2"/>
              <a:buChar char="n"/>
            </a:pPr>
            <a:r>
              <a:rPr lang="en-US" altLang="zh-CN" sz="2600" dirty="0">
                <a:latin typeface="微软雅黑" panose="020B0503020204020204" pitchFamily="34" charset="-122"/>
                <a:ea typeface="微软雅黑" panose="020B0503020204020204" pitchFamily="34" charset="-122"/>
              </a:rPr>
              <a:t>Real vs. optimizer’s predicted throughput for VGG-16 with 16 workers</a:t>
            </a:r>
          </a:p>
        </p:txBody>
      </p:sp>
      <p:pic>
        <p:nvPicPr>
          <p:cNvPr id="4" name="图片 3">
            <a:extLst>
              <a:ext uri="{FF2B5EF4-FFF2-40B4-BE49-F238E27FC236}">
                <a16:creationId xmlns:a16="http://schemas.microsoft.com/office/drawing/2014/main" id="{CA0F7368-3BF7-4921-A810-C3DD9B8C2EC1}"/>
              </a:ext>
            </a:extLst>
          </p:cNvPr>
          <p:cNvPicPr>
            <a:picLocks noChangeAspect="1"/>
          </p:cNvPicPr>
          <p:nvPr/>
        </p:nvPicPr>
        <p:blipFill>
          <a:blip r:embed="rId4"/>
          <a:stretch>
            <a:fillRect/>
          </a:stretch>
        </p:blipFill>
        <p:spPr>
          <a:xfrm>
            <a:off x="1830867" y="2112557"/>
            <a:ext cx="7730578" cy="3769417"/>
          </a:xfrm>
          <a:prstGeom prst="rect">
            <a:avLst/>
          </a:prstGeom>
        </p:spPr>
      </p:pic>
    </p:spTree>
    <p:extLst>
      <p:ext uri="{BB962C8B-B14F-4D97-AF65-F5344CB8AC3E}">
        <p14:creationId xmlns:p14="http://schemas.microsoft.com/office/powerpoint/2010/main" val="104828222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p:cNvSpPr/>
          <p:nvPr/>
        </p:nvSpPr>
        <p:spPr>
          <a:xfrm>
            <a:off x="1524000" y="1"/>
            <a:ext cx="9144574" cy="895927"/>
          </a:xfrm>
          <a:prstGeom prst="rect">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pic>
        <p:nvPicPr>
          <p:cNvPr id="6" name="图片 5"/>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725893" y="115413"/>
            <a:ext cx="674253" cy="674253"/>
          </a:xfrm>
          <a:prstGeom prst="rect">
            <a:avLst/>
          </a:prstGeom>
        </p:spPr>
      </p:pic>
      <p:cxnSp>
        <p:nvCxnSpPr>
          <p:cNvPr id="7" name="直接连接符 19"/>
          <p:cNvCxnSpPr>
            <a:cxnSpLocks/>
          </p:cNvCxnSpPr>
          <p:nvPr/>
        </p:nvCxnSpPr>
        <p:spPr bwMode="auto">
          <a:xfrm flipH="1">
            <a:off x="1964028" y="-25400"/>
            <a:ext cx="1587" cy="841375"/>
          </a:xfrm>
          <a:prstGeom prst="line">
            <a:avLst/>
          </a:prstGeom>
          <a:noFill/>
          <a:ln w="28575" algn="ctr">
            <a:solidFill>
              <a:schemeClr val="bg2"/>
            </a:solidFill>
            <a:round/>
            <a:headEnd/>
            <a:tailEnd/>
          </a:ln>
          <a:extLst>
            <a:ext uri="{909E8E84-426E-40DD-AFC4-6F175D3DCCD1}">
              <a14:hiddenFill xmlns:a14="http://schemas.microsoft.com/office/drawing/2010/main">
                <a:noFill/>
              </a14:hiddenFill>
            </a:ext>
          </a:extLst>
        </p:spPr>
      </p:cxnSp>
      <p:cxnSp>
        <p:nvCxnSpPr>
          <p:cNvPr id="8" name="直接连接符 20"/>
          <p:cNvCxnSpPr>
            <a:cxnSpLocks/>
          </p:cNvCxnSpPr>
          <p:nvPr/>
        </p:nvCxnSpPr>
        <p:spPr bwMode="auto">
          <a:xfrm flipH="1">
            <a:off x="2035175" y="-26988"/>
            <a:ext cx="1588" cy="554038"/>
          </a:xfrm>
          <a:prstGeom prst="line">
            <a:avLst/>
          </a:prstGeom>
          <a:noFill/>
          <a:ln w="28575" algn="ctr">
            <a:solidFill>
              <a:schemeClr val="bg2"/>
            </a:solidFill>
            <a:round/>
            <a:headEnd/>
            <a:tailEnd/>
          </a:ln>
          <a:extLst>
            <a:ext uri="{909E8E84-426E-40DD-AFC4-6F175D3DCCD1}">
              <a14:hiddenFill xmlns:a14="http://schemas.microsoft.com/office/drawing/2010/main">
                <a:noFill/>
              </a14:hiddenFill>
            </a:ext>
          </a:extLst>
        </p:spPr>
      </p:cxnSp>
      <p:cxnSp>
        <p:nvCxnSpPr>
          <p:cNvPr id="9" name="直接连接符 30"/>
          <p:cNvCxnSpPr>
            <a:cxnSpLocks/>
          </p:cNvCxnSpPr>
          <p:nvPr/>
        </p:nvCxnSpPr>
        <p:spPr bwMode="auto">
          <a:xfrm>
            <a:off x="2109499" y="-26988"/>
            <a:ext cx="0" cy="298451"/>
          </a:xfrm>
          <a:prstGeom prst="line">
            <a:avLst/>
          </a:prstGeom>
          <a:noFill/>
          <a:ln w="28575" algn="ctr">
            <a:solidFill>
              <a:schemeClr val="bg2"/>
            </a:solidFill>
            <a:round/>
            <a:headEnd/>
            <a:tailEnd/>
          </a:ln>
          <a:extLst>
            <a:ext uri="{909E8E84-426E-40DD-AFC4-6F175D3DCCD1}">
              <a14:hiddenFill xmlns:a14="http://schemas.microsoft.com/office/drawing/2010/main">
                <a:noFill/>
              </a14:hiddenFill>
            </a:ext>
          </a:extLst>
        </p:spPr>
      </p:cxnSp>
      <p:sp>
        <p:nvSpPr>
          <p:cNvPr id="10" name="文本框 9"/>
          <p:cNvSpPr txBox="1"/>
          <p:nvPr/>
        </p:nvSpPr>
        <p:spPr>
          <a:xfrm>
            <a:off x="2405641" y="72122"/>
            <a:ext cx="2773680" cy="646331"/>
          </a:xfrm>
          <a:prstGeom prst="rect">
            <a:avLst/>
          </a:prstGeom>
          <a:noFill/>
        </p:spPr>
        <p:txBody>
          <a:bodyPr wrap="square" rtlCol="0">
            <a:spAutoFit/>
          </a:bodyPr>
          <a:lstStyle/>
          <a:p>
            <a:r>
              <a:rPr lang="zh-CN" altLang="en-US" sz="3600" dirty="0">
                <a:solidFill>
                  <a:schemeClr val="bg1"/>
                </a:solidFill>
                <a:latin typeface="黑体" panose="02010609060101010101" pitchFamily="49" charset="-122"/>
                <a:ea typeface="黑体" panose="02010609060101010101" pitchFamily="49" charset="-122"/>
              </a:rPr>
              <a:t>背景介绍</a:t>
            </a:r>
            <a:endParaRPr lang="zh-CN" altLang="en-US" sz="3200" dirty="0">
              <a:solidFill>
                <a:schemeClr val="bg1"/>
              </a:solidFill>
              <a:latin typeface="黑体" panose="02010609060101010101" pitchFamily="49" charset="-122"/>
              <a:ea typeface="黑体" panose="02010609060101010101" pitchFamily="49" charset="-122"/>
            </a:endParaRPr>
          </a:p>
        </p:txBody>
      </p:sp>
      <p:sp>
        <p:nvSpPr>
          <p:cNvPr id="2" name="文本框 1"/>
          <p:cNvSpPr txBox="1"/>
          <p:nvPr/>
        </p:nvSpPr>
        <p:spPr>
          <a:xfrm>
            <a:off x="1875555" y="1303403"/>
            <a:ext cx="7215879" cy="492443"/>
          </a:xfrm>
          <a:prstGeom prst="rect">
            <a:avLst/>
          </a:prstGeom>
          <a:noFill/>
        </p:spPr>
        <p:txBody>
          <a:bodyPr wrap="square" rtlCol="0">
            <a:spAutoFit/>
          </a:bodyPr>
          <a:lstStyle/>
          <a:p>
            <a:pPr marL="285750" indent="-285750">
              <a:buFont typeface="Wingdings" panose="05000000000000000000" pitchFamily="2" charset="2"/>
              <a:buChar char="n"/>
            </a:pPr>
            <a:r>
              <a:rPr lang="zh-CN" altLang="en-US" sz="2600" dirty="0">
                <a:latin typeface="黑体" panose="02010609060101010101" pitchFamily="49" charset="-122"/>
                <a:ea typeface="黑体" panose="02010609060101010101" pitchFamily="49" charset="-122"/>
              </a:rPr>
              <a:t>深度神经网络</a:t>
            </a:r>
          </a:p>
        </p:txBody>
      </p:sp>
      <p:pic>
        <p:nvPicPr>
          <p:cNvPr id="1030" name="Picture 6" descr="详细剖析神经网络和深度神经网络的区别">
            <a:extLst>
              <a:ext uri="{FF2B5EF4-FFF2-40B4-BE49-F238E27FC236}">
                <a16:creationId xmlns:a16="http://schemas.microsoft.com/office/drawing/2014/main" id="{1383A22C-96B8-432F-A6F9-E3B370020F17}"/>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524000" y="2203321"/>
            <a:ext cx="9525000" cy="36480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7520715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03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p:cNvSpPr/>
          <p:nvPr/>
        </p:nvSpPr>
        <p:spPr>
          <a:xfrm>
            <a:off x="1524000" y="1"/>
            <a:ext cx="9144574" cy="895927"/>
          </a:xfrm>
          <a:prstGeom prst="rect">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pic>
        <p:nvPicPr>
          <p:cNvPr id="6" name="图片 5"/>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725893" y="115413"/>
            <a:ext cx="674253" cy="674253"/>
          </a:xfrm>
          <a:prstGeom prst="rect">
            <a:avLst/>
          </a:prstGeom>
        </p:spPr>
      </p:pic>
      <p:cxnSp>
        <p:nvCxnSpPr>
          <p:cNvPr id="7" name="直接连接符 19"/>
          <p:cNvCxnSpPr>
            <a:cxnSpLocks/>
          </p:cNvCxnSpPr>
          <p:nvPr/>
        </p:nvCxnSpPr>
        <p:spPr bwMode="auto">
          <a:xfrm flipH="1">
            <a:off x="1964028" y="-25400"/>
            <a:ext cx="1587" cy="841375"/>
          </a:xfrm>
          <a:prstGeom prst="line">
            <a:avLst/>
          </a:prstGeom>
          <a:noFill/>
          <a:ln w="28575" algn="ctr">
            <a:solidFill>
              <a:schemeClr val="bg2"/>
            </a:solidFill>
            <a:round/>
            <a:headEnd/>
            <a:tailEnd/>
          </a:ln>
          <a:extLst>
            <a:ext uri="{909E8E84-426E-40DD-AFC4-6F175D3DCCD1}">
              <a14:hiddenFill xmlns:a14="http://schemas.microsoft.com/office/drawing/2010/main">
                <a:noFill/>
              </a14:hiddenFill>
            </a:ext>
          </a:extLst>
        </p:spPr>
      </p:cxnSp>
      <p:cxnSp>
        <p:nvCxnSpPr>
          <p:cNvPr id="8" name="直接连接符 20"/>
          <p:cNvCxnSpPr>
            <a:cxnSpLocks/>
          </p:cNvCxnSpPr>
          <p:nvPr/>
        </p:nvCxnSpPr>
        <p:spPr bwMode="auto">
          <a:xfrm flipH="1">
            <a:off x="2035175" y="-26988"/>
            <a:ext cx="1588" cy="554038"/>
          </a:xfrm>
          <a:prstGeom prst="line">
            <a:avLst/>
          </a:prstGeom>
          <a:noFill/>
          <a:ln w="28575" algn="ctr">
            <a:solidFill>
              <a:schemeClr val="bg2"/>
            </a:solidFill>
            <a:round/>
            <a:headEnd/>
            <a:tailEnd/>
          </a:ln>
          <a:extLst>
            <a:ext uri="{909E8E84-426E-40DD-AFC4-6F175D3DCCD1}">
              <a14:hiddenFill xmlns:a14="http://schemas.microsoft.com/office/drawing/2010/main">
                <a:noFill/>
              </a14:hiddenFill>
            </a:ext>
          </a:extLst>
        </p:spPr>
      </p:cxnSp>
      <p:cxnSp>
        <p:nvCxnSpPr>
          <p:cNvPr id="9" name="直接连接符 30"/>
          <p:cNvCxnSpPr>
            <a:cxnSpLocks/>
          </p:cNvCxnSpPr>
          <p:nvPr/>
        </p:nvCxnSpPr>
        <p:spPr bwMode="auto">
          <a:xfrm>
            <a:off x="2109499" y="-26988"/>
            <a:ext cx="0" cy="298451"/>
          </a:xfrm>
          <a:prstGeom prst="line">
            <a:avLst/>
          </a:prstGeom>
          <a:noFill/>
          <a:ln w="28575" algn="ctr">
            <a:solidFill>
              <a:schemeClr val="bg2"/>
            </a:solidFill>
            <a:round/>
            <a:headEnd/>
            <a:tailEnd/>
          </a:ln>
          <a:extLst>
            <a:ext uri="{909E8E84-426E-40DD-AFC4-6F175D3DCCD1}">
              <a14:hiddenFill xmlns:a14="http://schemas.microsoft.com/office/drawing/2010/main">
                <a:noFill/>
              </a14:hiddenFill>
            </a:ext>
          </a:extLst>
        </p:spPr>
      </p:cxnSp>
      <p:sp>
        <p:nvSpPr>
          <p:cNvPr id="10" name="文本框 9"/>
          <p:cNvSpPr txBox="1"/>
          <p:nvPr/>
        </p:nvSpPr>
        <p:spPr>
          <a:xfrm>
            <a:off x="2395702" y="161573"/>
            <a:ext cx="2773680" cy="590931"/>
          </a:xfrm>
          <a:prstGeom prst="rect">
            <a:avLst/>
          </a:prstGeom>
          <a:noFill/>
        </p:spPr>
        <p:txBody>
          <a:bodyPr wrap="square" rtlCol="0">
            <a:spAutoFit/>
          </a:bodyPr>
          <a:lstStyle/>
          <a:p>
            <a:pPr marL="128588" lvl="1" indent="-128588" defTabSz="533400">
              <a:lnSpc>
                <a:spcPct val="90000"/>
              </a:lnSpc>
              <a:spcBef>
                <a:spcPct val="0"/>
              </a:spcBef>
              <a:spcAft>
                <a:spcPct val="15000"/>
              </a:spcAft>
              <a:buChar char="••"/>
            </a:pPr>
            <a:r>
              <a:rPr lang="zh-CN" altLang="en-US" sz="3600" dirty="0">
                <a:solidFill>
                  <a:schemeClr val="bg1"/>
                </a:solidFill>
                <a:latin typeface="黑体" panose="02010609060101010101" pitchFamily="49" charset="-122"/>
                <a:ea typeface="黑体" panose="02010609060101010101" pitchFamily="49" charset="-122"/>
              </a:rPr>
              <a:t>实验结果</a:t>
            </a:r>
          </a:p>
        </p:txBody>
      </p:sp>
      <p:sp>
        <p:nvSpPr>
          <p:cNvPr id="2" name="文本框 1"/>
          <p:cNvSpPr txBox="1"/>
          <p:nvPr/>
        </p:nvSpPr>
        <p:spPr>
          <a:xfrm>
            <a:off x="2253242" y="1303403"/>
            <a:ext cx="7215879" cy="892552"/>
          </a:xfrm>
          <a:prstGeom prst="rect">
            <a:avLst/>
          </a:prstGeom>
          <a:noFill/>
        </p:spPr>
        <p:txBody>
          <a:bodyPr wrap="square" rtlCol="0">
            <a:spAutoFit/>
          </a:bodyPr>
          <a:lstStyle/>
          <a:p>
            <a:pPr marL="457200" indent="-457200">
              <a:buFont typeface="Wingdings" panose="05000000000000000000" pitchFamily="2" charset="2"/>
              <a:buChar char="n"/>
            </a:pPr>
            <a:r>
              <a:rPr lang="en-US" altLang="zh-CN" sz="2600" dirty="0">
                <a:latin typeface="微软雅黑" panose="020B0503020204020204" pitchFamily="34" charset="-122"/>
                <a:ea typeface="微软雅黑" panose="020B0503020204020204" pitchFamily="34" charset="-122"/>
              </a:rPr>
              <a:t>Memory footprint for various models using 4 GPUs</a:t>
            </a:r>
            <a:endParaRPr lang="zh-CN" altLang="en-US" sz="2600" dirty="0">
              <a:latin typeface="微软雅黑" panose="020B0503020204020204" pitchFamily="34" charset="-122"/>
              <a:ea typeface="微软雅黑" panose="020B0503020204020204" pitchFamily="34" charset="-122"/>
            </a:endParaRPr>
          </a:p>
        </p:txBody>
      </p:sp>
      <p:pic>
        <p:nvPicPr>
          <p:cNvPr id="4" name="图片 3">
            <a:extLst>
              <a:ext uri="{FF2B5EF4-FFF2-40B4-BE49-F238E27FC236}">
                <a16:creationId xmlns:a16="http://schemas.microsoft.com/office/drawing/2014/main" id="{2B34D481-97C0-4155-8871-29ABE3002AC9}"/>
              </a:ext>
            </a:extLst>
          </p:cNvPr>
          <p:cNvPicPr>
            <a:picLocks noChangeAspect="1"/>
          </p:cNvPicPr>
          <p:nvPr/>
        </p:nvPicPr>
        <p:blipFill>
          <a:blip r:embed="rId4"/>
          <a:stretch>
            <a:fillRect/>
          </a:stretch>
        </p:blipFill>
        <p:spPr>
          <a:xfrm>
            <a:off x="1524000" y="2231046"/>
            <a:ext cx="8845041" cy="3323551"/>
          </a:xfrm>
          <a:prstGeom prst="rect">
            <a:avLst/>
          </a:prstGeom>
        </p:spPr>
      </p:pic>
    </p:spTree>
    <p:extLst>
      <p:ext uri="{BB962C8B-B14F-4D97-AF65-F5344CB8AC3E}">
        <p14:creationId xmlns:p14="http://schemas.microsoft.com/office/powerpoint/2010/main" val="32327576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p:cNvSpPr/>
          <p:nvPr/>
        </p:nvSpPr>
        <p:spPr>
          <a:xfrm>
            <a:off x="1524000" y="1"/>
            <a:ext cx="9144574" cy="895927"/>
          </a:xfrm>
          <a:prstGeom prst="rect">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pic>
        <p:nvPicPr>
          <p:cNvPr id="6" name="图片 5"/>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725893" y="115413"/>
            <a:ext cx="674253" cy="674253"/>
          </a:xfrm>
          <a:prstGeom prst="rect">
            <a:avLst/>
          </a:prstGeom>
        </p:spPr>
      </p:pic>
      <p:cxnSp>
        <p:nvCxnSpPr>
          <p:cNvPr id="7" name="直接连接符 19"/>
          <p:cNvCxnSpPr>
            <a:cxnSpLocks/>
          </p:cNvCxnSpPr>
          <p:nvPr/>
        </p:nvCxnSpPr>
        <p:spPr bwMode="auto">
          <a:xfrm flipH="1">
            <a:off x="1964028" y="-25400"/>
            <a:ext cx="1587" cy="841375"/>
          </a:xfrm>
          <a:prstGeom prst="line">
            <a:avLst/>
          </a:prstGeom>
          <a:noFill/>
          <a:ln w="28575" algn="ctr">
            <a:solidFill>
              <a:schemeClr val="bg2"/>
            </a:solidFill>
            <a:round/>
            <a:headEnd/>
            <a:tailEnd/>
          </a:ln>
          <a:extLst>
            <a:ext uri="{909E8E84-426E-40DD-AFC4-6F175D3DCCD1}">
              <a14:hiddenFill xmlns:a14="http://schemas.microsoft.com/office/drawing/2010/main">
                <a:noFill/>
              </a14:hiddenFill>
            </a:ext>
          </a:extLst>
        </p:spPr>
      </p:cxnSp>
      <p:cxnSp>
        <p:nvCxnSpPr>
          <p:cNvPr id="8" name="直接连接符 20"/>
          <p:cNvCxnSpPr>
            <a:cxnSpLocks/>
          </p:cNvCxnSpPr>
          <p:nvPr/>
        </p:nvCxnSpPr>
        <p:spPr bwMode="auto">
          <a:xfrm flipH="1">
            <a:off x="2035175" y="-26988"/>
            <a:ext cx="1588" cy="554038"/>
          </a:xfrm>
          <a:prstGeom prst="line">
            <a:avLst/>
          </a:prstGeom>
          <a:noFill/>
          <a:ln w="28575" algn="ctr">
            <a:solidFill>
              <a:schemeClr val="bg2"/>
            </a:solidFill>
            <a:round/>
            <a:headEnd/>
            <a:tailEnd/>
          </a:ln>
          <a:extLst>
            <a:ext uri="{909E8E84-426E-40DD-AFC4-6F175D3DCCD1}">
              <a14:hiddenFill xmlns:a14="http://schemas.microsoft.com/office/drawing/2010/main">
                <a:noFill/>
              </a14:hiddenFill>
            </a:ext>
          </a:extLst>
        </p:spPr>
      </p:cxnSp>
      <p:cxnSp>
        <p:nvCxnSpPr>
          <p:cNvPr id="9" name="直接连接符 30"/>
          <p:cNvCxnSpPr>
            <a:cxnSpLocks/>
          </p:cNvCxnSpPr>
          <p:nvPr/>
        </p:nvCxnSpPr>
        <p:spPr bwMode="auto">
          <a:xfrm>
            <a:off x="2109499" y="-26988"/>
            <a:ext cx="0" cy="298451"/>
          </a:xfrm>
          <a:prstGeom prst="line">
            <a:avLst/>
          </a:prstGeom>
          <a:noFill/>
          <a:ln w="28575" algn="ctr">
            <a:solidFill>
              <a:schemeClr val="bg2"/>
            </a:solidFill>
            <a:round/>
            <a:headEnd/>
            <a:tailEnd/>
          </a:ln>
          <a:extLst>
            <a:ext uri="{909E8E84-426E-40DD-AFC4-6F175D3DCCD1}">
              <a14:hiddenFill xmlns:a14="http://schemas.microsoft.com/office/drawing/2010/main">
                <a:noFill/>
              </a14:hiddenFill>
            </a:ext>
          </a:extLst>
        </p:spPr>
      </p:cxnSp>
      <p:sp>
        <p:nvSpPr>
          <p:cNvPr id="10" name="文本框 9"/>
          <p:cNvSpPr txBox="1"/>
          <p:nvPr/>
        </p:nvSpPr>
        <p:spPr>
          <a:xfrm>
            <a:off x="2395702" y="161573"/>
            <a:ext cx="2773680" cy="590931"/>
          </a:xfrm>
          <a:prstGeom prst="rect">
            <a:avLst/>
          </a:prstGeom>
          <a:noFill/>
        </p:spPr>
        <p:txBody>
          <a:bodyPr wrap="square" rtlCol="0">
            <a:spAutoFit/>
          </a:bodyPr>
          <a:lstStyle/>
          <a:p>
            <a:pPr marL="128588" lvl="1" indent="-128588" defTabSz="533400">
              <a:lnSpc>
                <a:spcPct val="90000"/>
              </a:lnSpc>
              <a:spcBef>
                <a:spcPct val="0"/>
              </a:spcBef>
              <a:spcAft>
                <a:spcPct val="15000"/>
              </a:spcAft>
              <a:buChar char="••"/>
            </a:pPr>
            <a:r>
              <a:rPr lang="zh-CN" altLang="en-US" sz="3600" dirty="0">
                <a:solidFill>
                  <a:schemeClr val="bg1"/>
                </a:solidFill>
                <a:latin typeface="黑体" panose="02010609060101010101" pitchFamily="49" charset="-122"/>
                <a:ea typeface="黑体" panose="02010609060101010101" pitchFamily="49" charset="-122"/>
              </a:rPr>
              <a:t>实验结果</a:t>
            </a:r>
          </a:p>
        </p:txBody>
      </p:sp>
      <p:sp>
        <p:nvSpPr>
          <p:cNvPr id="2" name="文本框 1"/>
          <p:cNvSpPr txBox="1"/>
          <p:nvPr/>
        </p:nvSpPr>
        <p:spPr>
          <a:xfrm>
            <a:off x="2253242" y="1303403"/>
            <a:ext cx="8146904" cy="1292662"/>
          </a:xfrm>
          <a:prstGeom prst="rect">
            <a:avLst/>
          </a:prstGeom>
          <a:noFill/>
        </p:spPr>
        <p:txBody>
          <a:bodyPr wrap="square" rtlCol="0">
            <a:spAutoFit/>
          </a:bodyPr>
          <a:lstStyle/>
          <a:p>
            <a:pPr marL="285750" indent="-285750">
              <a:buFont typeface="Wingdings" panose="05000000000000000000" pitchFamily="2" charset="2"/>
              <a:buChar char="n"/>
            </a:pPr>
            <a:r>
              <a:rPr lang="en-US" altLang="zh-CN" sz="2600" dirty="0">
                <a:latin typeface="微软雅黑" panose="020B0503020204020204" pitchFamily="34" charset="-122"/>
                <a:ea typeface="微软雅黑" panose="020B0503020204020204" pitchFamily="34" charset="-122"/>
              </a:rPr>
              <a:t>Bytes communicated per training sample by data-parallel(DP) and the best non-DP configurations for 4 GPUs</a:t>
            </a:r>
            <a:endParaRPr lang="zh-CN" altLang="en-US" sz="2600" dirty="0">
              <a:latin typeface="微软雅黑" panose="020B0503020204020204" pitchFamily="34" charset="-122"/>
              <a:ea typeface="微软雅黑" panose="020B0503020204020204" pitchFamily="34" charset="-122"/>
            </a:endParaRPr>
          </a:p>
        </p:txBody>
      </p:sp>
      <p:pic>
        <p:nvPicPr>
          <p:cNvPr id="4" name="图片 3">
            <a:extLst>
              <a:ext uri="{FF2B5EF4-FFF2-40B4-BE49-F238E27FC236}">
                <a16:creationId xmlns:a16="http://schemas.microsoft.com/office/drawing/2014/main" id="{11E989AA-3D25-42F8-952A-09EF36A3361A}"/>
              </a:ext>
            </a:extLst>
          </p:cNvPr>
          <p:cNvPicPr>
            <a:picLocks noChangeAspect="1"/>
          </p:cNvPicPr>
          <p:nvPr/>
        </p:nvPicPr>
        <p:blipFill>
          <a:blip r:embed="rId4"/>
          <a:stretch>
            <a:fillRect/>
          </a:stretch>
        </p:blipFill>
        <p:spPr>
          <a:xfrm>
            <a:off x="1964028" y="2902670"/>
            <a:ext cx="7328877" cy="3131429"/>
          </a:xfrm>
          <a:prstGeom prst="rect">
            <a:avLst/>
          </a:prstGeom>
        </p:spPr>
      </p:pic>
    </p:spTree>
    <p:extLst>
      <p:ext uri="{BB962C8B-B14F-4D97-AF65-F5344CB8AC3E}">
        <p14:creationId xmlns:p14="http://schemas.microsoft.com/office/powerpoint/2010/main" val="104708925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p:cNvSpPr/>
          <p:nvPr/>
        </p:nvSpPr>
        <p:spPr>
          <a:xfrm>
            <a:off x="1524000" y="1"/>
            <a:ext cx="9144574" cy="895927"/>
          </a:xfrm>
          <a:prstGeom prst="rect">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pic>
        <p:nvPicPr>
          <p:cNvPr id="6" name="图片 5"/>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725893" y="115413"/>
            <a:ext cx="674253" cy="674253"/>
          </a:xfrm>
          <a:prstGeom prst="rect">
            <a:avLst/>
          </a:prstGeom>
        </p:spPr>
      </p:pic>
      <p:cxnSp>
        <p:nvCxnSpPr>
          <p:cNvPr id="7" name="直接连接符 19"/>
          <p:cNvCxnSpPr>
            <a:cxnSpLocks/>
          </p:cNvCxnSpPr>
          <p:nvPr/>
        </p:nvCxnSpPr>
        <p:spPr bwMode="auto">
          <a:xfrm flipH="1">
            <a:off x="1964028" y="-25400"/>
            <a:ext cx="1587" cy="841375"/>
          </a:xfrm>
          <a:prstGeom prst="line">
            <a:avLst/>
          </a:prstGeom>
          <a:noFill/>
          <a:ln w="28575" algn="ctr">
            <a:solidFill>
              <a:schemeClr val="bg2"/>
            </a:solidFill>
            <a:round/>
            <a:headEnd/>
            <a:tailEnd/>
          </a:ln>
          <a:extLst>
            <a:ext uri="{909E8E84-426E-40DD-AFC4-6F175D3DCCD1}">
              <a14:hiddenFill xmlns:a14="http://schemas.microsoft.com/office/drawing/2010/main">
                <a:noFill/>
              </a14:hiddenFill>
            </a:ext>
          </a:extLst>
        </p:spPr>
      </p:cxnSp>
      <p:cxnSp>
        <p:nvCxnSpPr>
          <p:cNvPr id="8" name="直接连接符 20"/>
          <p:cNvCxnSpPr>
            <a:cxnSpLocks/>
          </p:cNvCxnSpPr>
          <p:nvPr/>
        </p:nvCxnSpPr>
        <p:spPr bwMode="auto">
          <a:xfrm flipH="1">
            <a:off x="2035175" y="-26988"/>
            <a:ext cx="1588" cy="554038"/>
          </a:xfrm>
          <a:prstGeom prst="line">
            <a:avLst/>
          </a:prstGeom>
          <a:noFill/>
          <a:ln w="28575" algn="ctr">
            <a:solidFill>
              <a:schemeClr val="bg2"/>
            </a:solidFill>
            <a:round/>
            <a:headEnd/>
            <a:tailEnd/>
          </a:ln>
          <a:extLst>
            <a:ext uri="{909E8E84-426E-40DD-AFC4-6F175D3DCCD1}">
              <a14:hiddenFill xmlns:a14="http://schemas.microsoft.com/office/drawing/2010/main">
                <a:noFill/>
              </a14:hiddenFill>
            </a:ext>
          </a:extLst>
        </p:spPr>
      </p:cxnSp>
      <p:cxnSp>
        <p:nvCxnSpPr>
          <p:cNvPr id="9" name="直接连接符 30"/>
          <p:cNvCxnSpPr>
            <a:cxnSpLocks/>
          </p:cNvCxnSpPr>
          <p:nvPr/>
        </p:nvCxnSpPr>
        <p:spPr bwMode="auto">
          <a:xfrm>
            <a:off x="2109499" y="-26988"/>
            <a:ext cx="0" cy="298451"/>
          </a:xfrm>
          <a:prstGeom prst="line">
            <a:avLst/>
          </a:prstGeom>
          <a:noFill/>
          <a:ln w="28575" algn="ctr">
            <a:solidFill>
              <a:schemeClr val="bg2"/>
            </a:solidFill>
            <a:round/>
            <a:headEnd/>
            <a:tailEnd/>
          </a:ln>
          <a:extLst>
            <a:ext uri="{909E8E84-426E-40DD-AFC4-6F175D3DCCD1}">
              <a14:hiddenFill xmlns:a14="http://schemas.microsoft.com/office/drawing/2010/main">
                <a:noFill/>
              </a14:hiddenFill>
            </a:ext>
          </a:extLst>
        </p:spPr>
      </p:cxnSp>
      <p:sp>
        <p:nvSpPr>
          <p:cNvPr id="10" name="文本框 9"/>
          <p:cNvSpPr txBox="1"/>
          <p:nvPr/>
        </p:nvSpPr>
        <p:spPr>
          <a:xfrm>
            <a:off x="2395702" y="161573"/>
            <a:ext cx="2773680" cy="590931"/>
          </a:xfrm>
          <a:prstGeom prst="rect">
            <a:avLst/>
          </a:prstGeom>
          <a:noFill/>
        </p:spPr>
        <p:txBody>
          <a:bodyPr wrap="square" rtlCol="0">
            <a:spAutoFit/>
          </a:bodyPr>
          <a:lstStyle/>
          <a:p>
            <a:pPr marL="128588" lvl="1" indent="-128588" defTabSz="533400">
              <a:lnSpc>
                <a:spcPct val="90000"/>
              </a:lnSpc>
              <a:spcBef>
                <a:spcPct val="0"/>
              </a:spcBef>
              <a:spcAft>
                <a:spcPct val="15000"/>
              </a:spcAft>
              <a:buChar char="••"/>
            </a:pPr>
            <a:r>
              <a:rPr lang="zh-CN" altLang="en-US" sz="3600" dirty="0">
                <a:solidFill>
                  <a:schemeClr val="bg1"/>
                </a:solidFill>
                <a:latin typeface="黑体" panose="02010609060101010101" pitchFamily="49" charset="-122"/>
                <a:ea typeface="黑体" panose="02010609060101010101" pitchFamily="49" charset="-122"/>
              </a:rPr>
              <a:t>实验结果</a:t>
            </a:r>
          </a:p>
        </p:txBody>
      </p:sp>
      <p:sp>
        <p:nvSpPr>
          <p:cNvPr id="2" name="文本框 1"/>
          <p:cNvSpPr txBox="1"/>
          <p:nvPr/>
        </p:nvSpPr>
        <p:spPr>
          <a:xfrm>
            <a:off x="2253242" y="1303403"/>
            <a:ext cx="7215879" cy="892552"/>
          </a:xfrm>
          <a:prstGeom prst="rect">
            <a:avLst/>
          </a:prstGeom>
          <a:noFill/>
        </p:spPr>
        <p:txBody>
          <a:bodyPr wrap="square" rtlCol="0">
            <a:spAutoFit/>
          </a:bodyPr>
          <a:lstStyle/>
          <a:p>
            <a:pPr marL="285750" indent="-285750">
              <a:buFont typeface="Wingdings" panose="05000000000000000000" pitchFamily="2" charset="2"/>
              <a:buChar char="n"/>
            </a:pPr>
            <a:r>
              <a:rPr lang="en-US" altLang="zh-CN" sz="2600" dirty="0">
                <a:latin typeface="微软雅黑" panose="020B0503020204020204" pitchFamily="34" charset="-122"/>
                <a:ea typeface="微软雅黑" panose="020B0503020204020204" pitchFamily="34" charset="-122"/>
              </a:rPr>
              <a:t>Effect of pipeline depth on throughput and memory overhead for GNMT-8</a:t>
            </a:r>
            <a:endParaRPr lang="zh-CN" altLang="en-US" sz="2600" dirty="0">
              <a:latin typeface="微软雅黑" panose="020B0503020204020204" pitchFamily="34" charset="-122"/>
              <a:ea typeface="微软雅黑" panose="020B0503020204020204" pitchFamily="34" charset="-122"/>
            </a:endParaRPr>
          </a:p>
        </p:txBody>
      </p:sp>
      <p:pic>
        <p:nvPicPr>
          <p:cNvPr id="4" name="图片 3">
            <a:extLst>
              <a:ext uri="{FF2B5EF4-FFF2-40B4-BE49-F238E27FC236}">
                <a16:creationId xmlns:a16="http://schemas.microsoft.com/office/drawing/2014/main" id="{022042A4-03E2-46F5-A0A8-5FEB63118FAB}"/>
              </a:ext>
            </a:extLst>
          </p:cNvPr>
          <p:cNvPicPr>
            <a:picLocks noChangeAspect="1"/>
          </p:cNvPicPr>
          <p:nvPr/>
        </p:nvPicPr>
        <p:blipFill>
          <a:blip r:embed="rId4"/>
          <a:stretch>
            <a:fillRect/>
          </a:stretch>
        </p:blipFill>
        <p:spPr>
          <a:xfrm>
            <a:off x="2889029" y="2195955"/>
            <a:ext cx="5944304" cy="4393976"/>
          </a:xfrm>
          <a:prstGeom prst="rect">
            <a:avLst/>
          </a:prstGeom>
        </p:spPr>
      </p:pic>
    </p:spTree>
    <p:extLst>
      <p:ext uri="{BB962C8B-B14F-4D97-AF65-F5344CB8AC3E}">
        <p14:creationId xmlns:p14="http://schemas.microsoft.com/office/powerpoint/2010/main" val="99351457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p:cNvSpPr/>
          <p:nvPr/>
        </p:nvSpPr>
        <p:spPr>
          <a:xfrm>
            <a:off x="1524000" y="1"/>
            <a:ext cx="9144574" cy="895927"/>
          </a:xfrm>
          <a:prstGeom prst="rect">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pic>
        <p:nvPicPr>
          <p:cNvPr id="6" name="图片 5"/>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725893" y="115413"/>
            <a:ext cx="674253" cy="674253"/>
          </a:xfrm>
          <a:prstGeom prst="rect">
            <a:avLst/>
          </a:prstGeom>
        </p:spPr>
      </p:pic>
      <p:cxnSp>
        <p:nvCxnSpPr>
          <p:cNvPr id="7" name="直接连接符 19"/>
          <p:cNvCxnSpPr>
            <a:cxnSpLocks/>
          </p:cNvCxnSpPr>
          <p:nvPr/>
        </p:nvCxnSpPr>
        <p:spPr bwMode="auto">
          <a:xfrm flipH="1">
            <a:off x="1964028" y="-25400"/>
            <a:ext cx="1587" cy="841375"/>
          </a:xfrm>
          <a:prstGeom prst="line">
            <a:avLst/>
          </a:prstGeom>
          <a:noFill/>
          <a:ln w="28575" algn="ctr">
            <a:solidFill>
              <a:schemeClr val="bg2"/>
            </a:solidFill>
            <a:round/>
            <a:headEnd/>
            <a:tailEnd/>
          </a:ln>
          <a:extLst>
            <a:ext uri="{909E8E84-426E-40DD-AFC4-6F175D3DCCD1}">
              <a14:hiddenFill xmlns:a14="http://schemas.microsoft.com/office/drawing/2010/main">
                <a:noFill/>
              </a14:hiddenFill>
            </a:ext>
          </a:extLst>
        </p:spPr>
      </p:cxnSp>
      <p:cxnSp>
        <p:nvCxnSpPr>
          <p:cNvPr id="8" name="直接连接符 20"/>
          <p:cNvCxnSpPr>
            <a:cxnSpLocks/>
          </p:cNvCxnSpPr>
          <p:nvPr/>
        </p:nvCxnSpPr>
        <p:spPr bwMode="auto">
          <a:xfrm flipH="1">
            <a:off x="2035175" y="-26988"/>
            <a:ext cx="1588" cy="554038"/>
          </a:xfrm>
          <a:prstGeom prst="line">
            <a:avLst/>
          </a:prstGeom>
          <a:noFill/>
          <a:ln w="28575" algn="ctr">
            <a:solidFill>
              <a:schemeClr val="bg2"/>
            </a:solidFill>
            <a:round/>
            <a:headEnd/>
            <a:tailEnd/>
          </a:ln>
          <a:extLst>
            <a:ext uri="{909E8E84-426E-40DD-AFC4-6F175D3DCCD1}">
              <a14:hiddenFill xmlns:a14="http://schemas.microsoft.com/office/drawing/2010/main">
                <a:noFill/>
              </a14:hiddenFill>
            </a:ext>
          </a:extLst>
        </p:spPr>
      </p:cxnSp>
      <p:cxnSp>
        <p:nvCxnSpPr>
          <p:cNvPr id="9" name="直接连接符 30"/>
          <p:cNvCxnSpPr>
            <a:cxnSpLocks/>
          </p:cNvCxnSpPr>
          <p:nvPr/>
        </p:nvCxnSpPr>
        <p:spPr bwMode="auto">
          <a:xfrm>
            <a:off x="2109499" y="-26988"/>
            <a:ext cx="0" cy="298451"/>
          </a:xfrm>
          <a:prstGeom prst="line">
            <a:avLst/>
          </a:prstGeom>
          <a:noFill/>
          <a:ln w="28575" algn="ctr">
            <a:solidFill>
              <a:schemeClr val="bg2"/>
            </a:solidFill>
            <a:round/>
            <a:headEnd/>
            <a:tailEnd/>
          </a:ln>
          <a:extLst>
            <a:ext uri="{909E8E84-426E-40DD-AFC4-6F175D3DCCD1}">
              <a14:hiddenFill xmlns:a14="http://schemas.microsoft.com/office/drawing/2010/main">
                <a:noFill/>
              </a14:hiddenFill>
            </a:ext>
          </a:extLst>
        </p:spPr>
      </p:cxnSp>
      <p:sp>
        <p:nvSpPr>
          <p:cNvPr id="10" name="文本框 9"/>
          <p:cNvSpPr txBox="1"/>
          <p:nvPr/>
        </p:nvSpPr>
        <p:spPr>
          <a:xfrm>
            <a:off x="2395702" y="161573"/>
            <a:ext cx="2773680" cy="590931"/>
          </a:xfrm>
          <a:prstGeom prst="rect">
            <a:avLst/>
          </a:prstGeom>
          <a:noFill/>
        </p:spPr>
        <p:txBody>
          <a:bodyPr wrap="square" rtlCol="0">
            <a:spAutoFit/>
          </a:bodyPr>
          <a:lstStyle/>
          <a:p>
            <a:pPr marL="128588" lvl="1" indent="-128588" defTabSz="533400">
              <a:lnSpc>
                <a:spcPct val="90000"/>
              </a:lnSpc>
              <a:spcBef>
                <a:spcPct val="0"/>
              </a:spcBef>
              <a:spcAft>
                <a:spcPct val="15000"/>
              </a:spcAft>
              <a:buChar char="••"/>
            </a:pPr>
            <a:r>
              <a:rPr lang="zh-CN" altLang="en-US" sz="3600" dirty="0">
                <a:solidFill>
                  <a:schemeClr val="bg1"/>
                </a:solidFill>
                <a:latin typeface="黑体" panose="02010609060101010101" pitchFamily="49" charset="-122"/>
                <a:ea typeface="黑体" panose="02010609060101010101" pitchFamily="49" charset="-122"/>
              </a:rPr>
              <a:t>总结</a:t>
            </a:r>
          </a:p>
        </p:txBody>
      </p:sp>
      <p:sp>
        <p:nvSpPr>
          <p:cNvPr id="2" name="文本框 1"/>
          <p:cNvSpPr txBox="1"/>
          <p:nvPr/>
        </p:nvSpPr>
        <p:spPr>
          <a:xfrm>
            <a:off x="2253242" y="1303403"/>
            <a:ext cx="7215879" cy="492443"/>
          </a:xfrm>
          <a:prstGeom prst="rect">
            <a:avLst/>
          </a:prstGeom>
          <a:noFill/>
        </p:spPr>
        <p:txBody>
          <a:bodyPr wrap="square" rtlCol="0">
            <a:spAutoFit/>
          </a:bodyPr>
          <a:lstStyle/>
          <a:p>
            <a:pPr marL="457200" indent="-457200">
              <a:buFont typeface="Wingdings" panose="05000000000000000000" pitchFamily="2" charset="2"/>
              <a:buChar char="l"/>
            </a:pPr>
            <a:r>
              <a:rPr lang="en-US" altLang="zh-CN" sz="2600" dirty="0">
                <a:latin typeface="微软雅黑" panose="020B0503020204020204" pitchFamily="34" charset="-122"/>
                <a:ea typeface="微软雅黑" panose="020B0503020204020204" pitchFamily="34" charset="-122"/>
              </a:rPr>
              <a:t>Reduce the communication overheads</a:t>
            </a:r>
            <a:endParaRPr lang="zh-CN" altLang="en-US" sz="2600" dirty="0">
              <a:latin typeface="微软雅黑" panose="020B0503020204020204" pitchFamily="34" charset="-122"/>
              <a:ea typeface="微软雅黑" panose="020B0503020204020204" pitchFamily="34" charset="-122"/>
            </a:endParaRPr>
          </a:p>
        </p:txBody>
      </p:sp>
      <p:sp>
        <p:nvSpPr>
          <p:cNvPr id="11" name="文本框 10">
            <a:extLst>
              <a:ext uri="{FF2B5EF4-FFF2-40B4-BE49-F238E27FC236}">
                <a16:creationId xmlns:a16="http://schemas.microsoft.com/office/drawing/2014/main" id="{0495BC32-1024-4538-90BA-7BE1BF05C040}"/>
              </a:ext>
            </a:extLst>
          </p:cNvPr>
          <p:cNvSpPr txBox="1"/>
          <p:nvPr/>
        </p:nvSpPr>
        <p:spPr>
          <a:xfrm>
            <a:off x="2253242" y="2357209"/>
            <a:ext cx="7215879" cy="892552"/>
          </a:xfrm>
          <a:prstGeom prst="rect">
            <a:avLst/>
          </a:prstGeom>
          <a:noFill/>
        </p:spPr>
        <p:txBody>
          <a:bodyPr wrap="square" rtlCol="0">
            <a:spAutoFit/>
          </a:bodyPr>
          <a:lstStyle/>
          <a:p>
            <a:pPr marL="457200" indent="-457200">
              <a:buFont typeface="Wingdings" panose="05000000000000000000" pitchFamily="2" charset="2"/>
              <a:buChar char="l"/>
            </a:pPr>
            <a:r>
              <a:rPr lang="en-US" altLang="zh-CN" sz="2600" dirty="0">
                <a:latin typeface="微软雅黑" panose="020B0503020204020204" pitchFamily="34" charset="-122"/>
                <a:ea typeface="微软雅黑" panose="020B0503020204020204" pitchFamily="34" charset="-122"/>
              </a:rPr>
              <a:t>Automatically</a:t>
            </a:r>
            <a:r>
              <a:rPr lang="en-US" altLang="zh-CN" dirty="0"/>
              <a:t> </a:t>
            </a:r>
            <a:r>
              <a:rPr lang="en-US" altLang="zh-CN" sz="2600" dirty="0">
                <a:latin typeface="微软雅黑" panose="020B0503020204020204" pitchFamily="34" charset="-122"/>
                <a:ea typeface="微软雅黑" panose="020B0503020204020204" pitchFamily="34" charset="-122"/>
              </a:rPr>
              <a:t>partitions DNN training across workers</a:t>
            </a:r>
            <a:endParaRPr lang="zh-CN" altLang="en-US" sz="2600" dirty="0">
              <a:latin typeface="微软雅黑" panose="020B0503020204020204" pitchFamily="34" charset="-122"/>
              <a:ea typeface="微软雅黑" panose="020B0503020204020204" pitchFamily="34" charset="-122"/>
            </a:endParaRPr>
          </a:p>
        </p:txBody>
      </p:sp>
      <p:sp>
        <p:nvSpPr>
          <p:cNvPr id="12" name="文本框 11">
            <a:extLst>
              <a:ext uri="{FF2B5EF4-FFF2-40B4-BE49-F238E27FC236}">
                <a16:creationId xmlns:a16="http://schemas.microsoft.com/office/drawing/2014/main" id="{AA71D646-79D6-47D3-89E8-1F0F18224CE2}"/>
              </a:ext>
            </a:extLst>
          </p:cNvPr>
          <p:cNvSpPr txBox="1"/>
          <p:nvPr/>
        </p:nvSpPr>
        <p:spPr>
          <a:xfrm>
            <a:off x="2253242" y="3762128"/>
            <a:ext cx="7215879" cy="1292662"/>
          </a:xfrm>
          <a:prstGeom prst="rect">
            <a:avLst/>
          </a:prstGeom>
          <a:noFill/>
        </p:spPr>
        <p:txBody>
          <a:bodyPr wrap="square" rtlCol="0">
            <a:spAutoFit/>
          </a:bodyPr>
          <a:lstStyle/>
          <a:p>
            <a:pPr marL="457200" indent="-457200">
              <a:buFont typeface="Wingdings" panose="05000000000000000000" pitchFamily="2" charset="2"/>
              <a:buChar char="l"/>
            </a:pPr>
            <a:r>
              <a:rPr lang="en-US" altLang="zh-CN" sz="2600" dirty="0">
                <a:latin typeface="微软雅黑" panose="020B0503020204020204" pitchFamily="34" charset="-122"/>
                <a:ea typeface="微软雅黑" panose="020B0503020204020204" pitchFamily="34" charset="-122"/>
              </a:rPr>
              <a:t>Complete training up to 5.3× faster across a range of DNNs and hardware configurations</a:t>
            </a:r>
            <a:endParaRPr lang="zh-CN" altLang="en-US" sz="2600"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426687276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1">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12" grpId="0"/>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p:cNvSpPr/>
          <p:nvPr/>
        </p:nvSpPr>
        <p:spPr>
          <a:xfrm>
            <a:off x="1524000" y="1"/>
            <a:ext cx="9144574" cy="895927"/>
          </a:xfrm>
          <a:prstGeom prst="rect">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pic>
        <p:nvPicPr>
          <p:cNvPr id="6" name="图片 5"/>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725893" y="115413"/>
            <a:ext cx="674253" cy="674253"/>
          </a:xfrm>
          <a:prstGeom prst="rect">
            <a:avLst/>
          </a:prstGeom>
        </p:spPr>
      </p:pic>
      <p:cxnSp>
        <p:nvCxnSpPr>
          <p:cNvPr id="7" name="直接连接符 19"/>
          <p:cNvCxnSpPr>
            <a:cxnSpLocks/>
          </p:cNvCxnSpPr>
          <p:nvPr/>
        </p:nvCxnSpPr>
        <p:spPr bwMode="auto">
          <a:xfrm flipH="1">
            <a:off x="1964028" y="-25400"/>
            <a:ext cx="1587" cy="841375"/>
          </a:xfrm>
          <a:prstGeom prst="line">
            <a:avLst/>
          </a:prstGeom>
          <a:noFill/>
          <a:ln w="28575" algn="ctr">
            <a:solidFill>
              <a:schemeClr val="bg2"/>
            </a:solidFill>
            <a:round/>
            <a:headEnd/>
            <a:tailEnd/>
          </a:ln>
          <a:extLst>
            <a:ext uri="{909E8E84-426E-40DD-AFC4-6F175D3DCCD1}">
              <a14:hiddenFill xmlns:a14="http://schemas.microsoft.com/office/drawing/2010/main">
                <a:noFill/>
              </a14:hiddenFill>
            </a:ext>
          </a:extLst>
        </p:spPr>
      </p:cxnSp>
      <p:cxnSp>
        <p:nvCxnSpPr>
          <p:cNvPr id="8" name="直接连接符 20"/>
          <p:cNvCxnSpPr>
            <a:cxnSpLocks/>
          </p:cNvCxnSpPr>
          <p:nvPr/>
        </p:nvCxnSpPr>
        <p:spPr bwMode="auto">
          <a:xfrm flipH="1">
            <a:off x="2035175" y="-26988"/>
            <a:ext cx="1588" cy="554038"/>
          </a:xfrm>
          <a:prstGeom prst="line">
            <a:avLst/>
          </a:prstGeom>
          <a:noFill/>
          <a:ln w="28575" algn="ctr">
            <a:solidFill>
              <a:schemeClr val="bg2"/>
            </a:solidFill>
            <a:round/>
            <a:headEnd/>
            <a:tailEnd/>
          </a:ln>
          <a:extLst>
            <a:ext uri="{909E8E84-426E-40DD-AFC4-6F175D3DCCD1}">
              <a14:hiddenFill xmlns:a14="http://schemas.microsoft.com/office/drawing/2010/main">
                <a:noFill/>
              </a14:hiddenFill>
            </a:ext>
          </a:extLst>
        </p:spPr>
      </p:cxnSp>
      <p:cxnSp>
        <p:nvCxnSpPr>
          <p:cNvPr id="9" name="直接连接符 30"/>
          <p:cNvCxnSpPr>
            <a:cxnSpLocks/>
          </p:cNvCxnSpPr>
          <p:nvPr/>
        </p:nvCxnSpPr>
        <p:spPr bwMode="auto">
          <a:xfrm>
            <a:off x="2109499" y="-26988"/>
            <a:ext cx="0" cy="298451"/>
          </a:xfrm>
          <a:prstGeom prst="line">
            <a:avLst/>
          </a:prstGeom>
          <a:noFill/>
          <a:ln w="28575" algn="ctr">
            <a:solidFill>
              <a:schemeClr val="bg2"/>
            </a:solidFill>
            <a:round/>
            <a:headEnd/>
            <a:tailEnd/>
          </a:ln>
          <a:extLst>
            <a:ext uri="{909E8E84-426E-40DD-AFC4-6F175D3DCCD1}">
              <a14:hiddenFill xmlns:a14="http://schemas.microsoft.com/office/drawing/2010/main">
                <a:noFill/>
              </a14:hiddenFill>
            </a:ext>
          </a:extLst>
        </p:spPr>
      </p:cxnSp>
      <p:sp>
        <p:nvSpPr>
          <p:cNvPr id="10" name="文本框 9"/>
          <p:cNvSpPr txBox="1"/>
          <p:nvPr/>
        </p:nvSpPr>
        <p:spPr>
          <a:xfrm>
            <a:off x="2395702" y="161573"/>
            <a:ext cx="2773680" cy="590931"/>
          </a:xfrm>
          <a:prstGeom prst="rect">
            <a:avLst/>
          </a:prstGeom>
          <a:noFill/>
        </p:spPr>
        <p:txBody>
          <a:bodyPr wrap="square" rtlCol="0">
            <a:spAutoFit/>
          </a:bodyPr>
          <a:lstStyle/>
          <a:p>
            <a:pPr marL="128588" lvl="1" indent="-128588" defTabSz="533400">
              <a:lnSpc>
                <a:spcPct val="90000"/>
              </a:lnSpc>
              <a:spcBef>
                <a:spcPct val="0"/>
              </a:spcBef>
              <a:spcAft>
                <a:spcPct val="15000"/>
              </a:spcAft>
              <a:buChar char="••"/>
            </a:pPr>
            <a:r>
              <a:rPr lang="zh-CN" altLang="en-US" sz="3600" dirty="0">
                <a:solidFill>
                  <a:schemeClr val="bg1"/>
                </a:solidFill>
                <a:latin typeface="黑体" panose="02010609060101010101" pitchFamily="49" charset="-122"/>
                <a:ea typeface="黑体" panose="02010609060101010101" pitchFamily="49" charset="-122"/>
              </a:rPr>
              <a:t>目前的工作</a:t>
            </a:r>
          </a:p>
        </p:txBody>
      </p:sp>
      <p:sp>
        <p:nvSpPr>
          <p:cNvPr id="11" name="文本框 10">
            <a:extLst>
              <a:ext uri="{FF2B5EF4-FFF2-40B4-BE49-F238E27FC236}">
                <a16:creationId xmlns:a16="http://schemas.microsoft.com/office/drawing/2014/main" id="{0495BC32-1024-4538-90BA-7BE1BF05C040}"/>
              </a:ext>
            </a:extLst>
          </p:cNvPr>
          <p:cNvSpPr txBox="1"/>
          <p:nvPr/>
        </p:nvSpPr>
        <p:spPr>
          <a:xfrm>
            <a:off x="4976121" y="2203320"/>
            <a:ext cx="7215879" cy="492443"/>
          </a:xfrm>
          <a:prstGeom prst="rect">
            <a:avLst/>
          </a:prstGeom>
          <a:noFill/>
        </p:spPr>
        <p:txBody>
          <a:bodyPr wrap="square" rtlCol="0">
            <a:spAutoFit/>
          </a:bodyPr>
          <a:lstStyle/>
          <a:p>
            <a:pPr marL="457200" indent="-457200">
              <a:buFont typeface="Wingdings" panose="05000000000000000000" pitchFamily="2" charset="2"/>
              <a:buChar char="l"/>
            </a:pPr>
            <a:r>
              <a:rPr lang="zh-CN" altLang="en-US" sz="2600" dirty="0">
                <a:latin typeface="微软雅黑" panose="020B0503020204020204" pitchFamily="34" charset="-122"/>
                <a:ea typeface="微软雅黑" panose="020B0503020204020204" pitchFamily="34" charset="-122"/>
              </a:rPr>
              <a:t>熟悉</a:t>
            </a:r>
            <a:r>
              <a:rPr lang="en-US" altLang="zh-CN" sz="2600" dirty="0" err="1">
                <a:latin typeface="微软雅黑" panose="020B0503020204020204" pitchFamily="34" charset="-122"/>
                <a:ea typeface="微软雅黑" panose="020B0503020204020204" pitchFamily="34" charset="-122"/>
              </a:rPr>
              <a:t>pytorch</a:t>
            </a:r>
            <a:r>
              <a:rPr lang="zh-CN" altLang="en-US" sz="2600" dirty="0">
                <a:latin typeface="微软雅黑" panose="020B0503020204020204" pitchFamily="34" charset="-122"/>
                <a:ea typeface="微软雅黑" panose="020B0503020204020204" pitchFamily="34" charset="-122"/>
              </a:rPr>
              <a:t>框架</a:t>
            </a:r>
          </a:p>
        </p:txBody>
      </p:sp>
      <p:pic>
        <p:nvPicPr>
          <p:cNvPr id="1026" name="Picture 2">
            <a:extLst>
              <a:ext uri="{FF2B5EF4-FFF2-40B4-BE49-F238E27FC236}">
                <a16:creationId xmlns:a16="http://schemas.microsoft.com/office/drawing/2014/main" id="{6F9372D8-1468-4EC8-A9CA-F8F032990DAD}"/>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17675" t="20976" r="16910" b="19088"/>
          <a:stretch/>
        </p:blipFill>
        <p:spPr bwMode="auto">
          <a:xfrm>
            <a:off x="1557451" y="2825427"/>
            <a:ext cx="3349083" cy="1717287"/>
          </a:xfrm>
          <a:prstGeom prst="rect">
            <a:avLst/>
          </a:prstGeom>
          <a:noFill/>
          <a:extLst>
            <a:ext uri="{909E8E84-426E-40DD-AFC4-6F175D3DCCD1}">
              <a14:hiddenFill xmlns:a14="http://schemas.microsoft.com/office/drawing/2010/main">
                <a:solidFill>
                  <a:srgbClr val="FFFFFF"/>
                </a:solidFill>
              </a14:hiddenFill>
            </a:ext>
          </a:extLst>
        </p:spPr>
      </p:pic>
      <p:sp>
        <p:nvSpPr>
          <p:cNvPr id="13" name="文本框 12">
            <a:extLst>
              <a:ext uri="{FF2B5EF4-FFF2-40B4-BE49-F238E27FC236}">
                <a16:creationId xmlns:a16="http://schemas.microsoft.com/office/drawing/2014/main" id="{CDD1BA27-77DB-41F8-93D5-150915F91894}"/>
              </a:ext>
            </a:extLst>
          </p:cNvPr>
          <p:cNvSpPr txBox="1"/>
          <p:nvPr/>
        </p:nvSpPr>
        <p:spPr>
          <a:xfrm>
            <a:off x="4976120" y="3750084"/>
            <a:ext cx="7215879" cy="492443"/>
          </a:xfrm>
          <a:prstGeom prst="rect">
            <a:avLst/>
          </a:prstGeom>
          <a:noFill/>
        </p:spPr>
        <p:txBody>
          <a:bodyPr wrap="square" rtlCol="0">
            <a:spAutoFit/>
          </a:bodyPr>
          <a:lstStyle/>
          <a:p>
            <a:pPr marL="457200" indent="-457200">
              <a:buFont typeface="Wingdings" panose="05000000000000000000" pitchFamily="2" charset="2"/>
              <a:buChar char="l"/>
            </a:pPr>
            <a:r>
              <a:rPr lang="zh-CN" altLang="en-US" sz="2600" dirty="0">
                <a:latin typeface="微软雅黑" panose="020B0503020204020204" pitchFamily="34" charset="-122"/>
                <a:ea typeface="微软雅黑" panose="020B0503020204020204" pitchFamily="34" charset="-122"/>
              </a:rPr>
              <a:t>实现跨节点模型并行</a:t>
            </a:r>
          </a:p>
        </p:txBody>
      </p:sp>
      <p:sp>
        <p:nvSpPr>
          <p:cNvPr id="14" name="文本框 13">
            <a:extLst>
              <a:ext uri="{FF2B5EF4-FFF2-40B4-BE49-F238E27FC236}">
                <a16:creationId xmlns:a16="http://schemas.microsoft.com/office/drawing/2014/main" id="{D956EC69-45A6-47E5-B3FA-A649BA48A144}"/>
              </a:ext>
            </a:extLst>
          </p:cNvPr>
          <p:cNvSpPr txBox="1"/>
          <p:nvPr/>
        </p:nvSpPr>
        <p:spPr>
          <a:xfrm>
            <a:off x="4976121" y="2936557"/>
            <a:ext cx="7215879" cy="492443"/>
          </a:xfrm>
          <a:prstGeom prst="rect">
            <a:avLst/>
          </a:prstGeom>
          <a:noFill/>
        </p:spPr>
        <p:txBody>
          <a:bodyPr wrap="square" rtlCol="0">
            <a:spAutoFit/>
          </a:bodyPr>
          <a:lstStyle/>
          <a:p>
            <a:pPr marL="457200" indent="-457200">
              <a:buFont typeface="Wingdings" panose="05000000000000000000" pitchFamily="2" charset="2"/>
              <a:buChar char="l"/>
            </a:pPr>
            <a:r>
              <a:rPr lang="zh-CN" altLang="en-US" sz="2600" dirty="0">
                <a:latin typeface="微软雅黑" panose="020B0503020204020204" pitchFamily="34" charset="-122"/>
                <a:ea typeface="微软雅黑" panose="020B0503020204020204" pitchFamily="34" charset="-122"/>
              </a:rPr>
              <a:t>实现跨节点数据并行</a:t>
            </a:r>
          </a:p>
        </p:txBody>
      </p:sp>
      <p:sp>
        <p:nvSpPr>
          <p:cNvPr id="15" name="文本框 14">
            <a:extLst>
              <a:ext uri="{FF2B5EF4-FFF2-40B4-BE49-F238E27FC236}">
                <a16:creationId xmlns:a16="http://schemas.microsoft.com/office/drawing/2014/main" id="{78069C8F-7EDA-4387-87C4-179FC2245C2E}"/>
              </a:ext>
            </a:extLst>
          </p:cNvPr>
          <p:cNvSpPr txBox="1"/>
          <p:nvPr/>
        </p:nvSpPr>
        <p:spPr>
          <a:xfrm>
            <a:off x="4976119" y="4483321"/>
            <a:ext cx="7215879" cy="492443"/>
          </a:xfrm>
          <a:prstGeom prst="rect">
            <a:avLst/>
          </a:prstGeom>
          <a:noFill/>
        </p:spPr>
        <p:txBody>
          <a:bodyPr wrap="square" rtlCol="0">
            <a:spAutoFit/>
          </a:bodyPr>
          <a:lstStyle/>
          <a:p>
            <a:pPr marL="457200" indent="-457200">
              <a:buFont typeface="Wingdings" panose="05000000000000000000" pitchFamily="2" charset="2"/>
              <a:buChar char="l"/>
            </a:pPr>
            <a:r>
              <a:rPr lang="zh-CN" altLang="en-US" sz="2600" dirty="0">
                <a:latin typeface="微软雅黑" panose="020B0503020204020204" pitchFamily="34" charset="-122"/>
                <a:ea typeface="微软雅黑" panose="020B0503020204020204" pitchFamily="34" charset="-122"/>
              </a:rPr>
              <a:t>混合并行的研究</a:t>
            </a:r>
          </a:p>
        </p:txBody>
      </p:sp>
    </p:spTree>
    <p:extLst>
      <p:ext uri="{BB962C8B-B14F-4D97-AF65-F5344CB8AC3E}">
        <p14:creationId xmlns:p14="http://schemas.microsoft.com/office/powerpoint/2010/main" val="113837626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02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1">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4"/>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3"/>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1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bldP spid="14" grpId="0"/>
      <p:bldP spid="15" grpId="0"/>
    </p:bld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p:cNvSpPr/>
          <p:nvPr/>
        </p:nvSpPr>
        <p:spPr>
          <a:xfrm>
            <a:off x="1524000" y="1"/>
            <a:ext cx="9144574" cy="895927"/>
          </a:xfrm>
          <a:prstGeom prst="rect">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pic>
        <p:nvPicPr>
          <p:cNvPr id="6" name="图片 5"/>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725893" y="115413"/>
            <a:ext cx="674253" cy="674253"/>
          </a:xfrm>
          <a:prstGeom prst="rect">
            <a:avLst/>
          </a:prstGeom>
        </p:spPr>
      </p:pic>
      <p:cxnSp>
        <p:nvCxnSpPr>
          <p:cNvPr id="7" name="直接连接符 19"/>
          <p:cNvCxnSpPr>
            <a:cxnSpLocks/>
          </p:cNvCxnSpPr>
          <p:nvPr/>
        </p:nvCxnSpPr>
        <p:spPr bwMode="auto">
          <a:xfrm flipH="1">
            <a:off x="1964028" y="-25400"/>
            <a:ext cx="1587" cy="841375"/>
          </a:xfrm>
          <a:prstGeom prst="line">
            <a:avLst/>
          </a:prstGeom>
          <a:noFill/>
          <a:ln w="28575" algn="ctr">
            <a:solidFill>
              <a:schemeClr val="bg2"/>
            </a:solidFill>
            <a:round/>
            <a:headEnd/>
            <a:tailEnd/>
          </a:ln>
          <a:extLst>
            <a:ext uri="{909E8E84-426E-40DD-AFC4-6F175D3DCCD1}">
              <a14:hiddenFill xmlns:a14="http://schemas.microsoft.com/office/drawing/2010/main">
                <a:noFill/>
              </a14:hiddenFill>
            </a:ext>
          </a:extLst>
        </p:spPr>
      </p:cxnSp>
      <p:cxnSp>
        <p:nvCxnSpPr>
          <p:cNvPr id="8" name="直接连接符 20"/>
          <p:cNvCxnSpPr>
            <a:cxnSpLocks/>
          </p:cNvCxnSpPr>
          <p:nvPr/>
        </p:nvCxnSpPr>
        <p:spPr bwMode="auto">
          <a:xfrm flipH="1">
            <a:off x="2035175" y="-26988"/>
            <a:ext cx="1588" cy="554038"/>
          </a:xfrm>
          <a:prstGeom prst="line">
            <a:avLst/>
          </a:prstGeom>
          <a:noFill/>
          <a:ln w="28575" algn="ctr">
            <a:solidFill>
              <a:schemeClr val="bg2"/>
            </a:solidFill>
            <a:round/>
            <a:headEnd/>
            <a:tailEnd/>
          </a:ln>
          <a:extLst>
            <a:ext uri="{909E8E84-426E-40DD-AFC4-6F175D3DCCD1}">
              <a14:hiddenFill xmlns:a14="http://schemas.microsoft.com/office/drawing/2010/main">
                <a:noFill/>
              </a14:hiddenFill>
            </a:ext>
          </a:extLst>
        </p:spPr>
      </p:cxnSp>
      <p:cxnSp>
        <p:nvCxnSpPr>
          <p:cNvPr id="9" name="直接连接符 30"/>
          <p:cNvCxnSpPr>
            <a:cxnSpLocks/>
          </p:cNvCxnSpPr>
          <p:nvPr/>
        </p:nvCxnSpPr>
        <p:spPr bwMode="auto">
          <a:xfrm>
            <a:off x="2109499" y="-26988"/>
            <a:ext cx="0" cy="298451"/>
          </a:xfrm>
          <a:prstGeom prst="line">
            <a:avLst/>
          </a:prstGeom>
          <a:noFill/>
          <a:ln w="28575" algn="ctr">
            <a:solidFill>
              <a:schemeClr val="bg2"/>
            </a:solidFill>
            <a:round/>
            <a:headEnd/>
            <a:tailEnd/>
          </a:ln>
          <a:extLst>
            <a:ext uri="{909E8E84-426E-40DD-AFC4-6F175D3DCCD1}">
              <a14:hiddenFill xmlns:a14="http://schemas.microsoft.com/office/drawing/2010/main">
                <a:noFill/>
              </a14:hiddenFill>
            </a:ext>
          </a:extLst>
        </p:spPr>
      </p:cxnSp>
      <p:sp>
        <p:nvSpPr>
          <p:cNvPr id="2" name="文本框 1"/>
          <p:cNvSpPr txBox="1"/>
          <p:nvPr/>
        </p:nvSpPr>
        <p:spPr>
          <a:xfrm>
            <a:off x="4287807" y="2804161"/>
            <a:ext cx="3616960" cy="1015663"/>
          </a:xfrm>
          <a:prstGeom prst="rect">
            <a:avLst/>
          </a:prstGeom>
          <a:noFill/>
        </p:spPr>
        <p:txBody>
          <a:bodyPr wrap="square" rtlCol="0">
            <a:spAutoFit/>
          </a:bodyPr>
          <a:lstStyle/>
          <a:p>
            <a:r>
              <a:rPr lang="zh-CN" altLang="en-US" sz="6000" dirty="0">
                <a:latin typeface="黑体" panose="02010609060101010101" pitchFamily="49" charset="-122"/>
                <a:ea typeface="黑体" panose="02010609060101010101" pitchFamily="49" charset="-122"/>
              </a:rPr>
              <a:t>谢谢大家！</a:t>
            </a:r>
          </a:p>
        </p:txBody>
      </p:sp>
    </p:spTree>
    <p:extLst>
      <p:ext uri="{BB962C8B-B14F-4D97-AF65-F5344CB8AC3E}">
        <p14:creationId xmlns:p14="http://schemas.microsoft.com/office/powerpoint/2010/main" val="253962712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p:cNvSpPr/>
          <p:nvPr/>
        </p:nvSpPr>
        <p:spPr>
          <a:xfrm>
            <a:off x="1524000" y="1"/>
            <a:ext cx="9144574" cy="895927"/>
          </a:xfrm>
          <a:prstGeom prst="rect">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pic>
        <p:nvPicPr>
          <p:cNvPr id="6" name="图片 5"/>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725893" y="115413"/>
            <a:ext cx="674253" cy="674253"/>
          </a:xfrm>
          <a:prstGeom prst="rect">
            <a:avLst/>
          </a:prstGeom>
        </p:spPr>
      </p:pic>
      <p:cxnSp>
        <p:nvCxnSpPr>
          <p:cNvPr id="7" name="直接连接符 19"/>
          <p:cNvCxnSpPr>
            <a:cxnSpLocks/>
          </p:cNvCxnSpPr>
          <p:nvPr/>
        </p:nvCxnSpPr>
        <p:spPr bwMode="auto">
          <a:xfrm flipH="1">
            <a:off x="1964028" y="-25400"/>
            <a:ext cx="1587" cy="841375"/>
          </a:xfrm>
          <a:prstGeom prst="line">
            <a:avLst/>
          </a:prstGeom>
          <a:noFill/>
          <a:ln w="28575" algn="ctr">
            <a:solidFill>
              <a:schemeClr val="bg2"/>
            </a:solidFill>
            <a:round/>
            <a:headEnd/>
            <a:tailEnd/>
          </a:ln>
          <a:extLst>
            <a:ext uri="{909E8E84-426E-40DD-AFC4-6F175D3DCCD1}">
              <a14:hiddenFill xmlns:a14="http://schemas.microsoft.com/office/drawing/2010/main">
                <a:noFill/>
              </a14:hiddenFill>
            </a:ext>
          </a:extLst>
        </p:spPr>
      </p:cxnSp>
      <p:cxnSp>
        <p:nvCxnSpPr>
          <p:cNvPr id="8" name="直接连接符 20"/>
          <p:cNvCxnSpPr>
            <a:cxnSpLocks/>
          </p:cNvCxnSpPr>
          <p:nvPr/>
        </p:nvCxnSpPr>
        <p:spPr bwMode="auto">
          <a:xfrm flipH="1">
            <a:off x="2035175" y="-26988"/>
            <a:ext cx="1588" cy="554038"/>
          </a:xfrm>
          <a:prstGeom prst="line">
            <a:avLst/>
          </a:prstGeom>
          <a:noFill/>
          <a:ln w="28575" algn="ctr">
            <a:solidFill>
              <a:schemeClr val="bg2"/>
            </a:solidFill>
            <a:round/>
            <a:headEnd/>
            <a:tailEnd/>
          </a:ln>
          <a:extLst>
            <a:ext uri="{909E8E84-426E-40DD-AFC4-6F175D3DCCD1}">
              <a14:hiddenFill xmlns:a14="http://schemas.microsoft.com/office/drawing/2010/main">
                <a:noFill/>
              </a14:hiddenFill>
            </a:ext>
          </a:extLst>
        </p:spPr>
      </p:cxnSp>
      <p:cxnSp>
        <p:nvCxnSpPr>
          <p:cNvPr id="9" name="直接连接符 30"/>
          <p:cNvCxnSpPr>
            <a:cxnSpLocks/>
          </p:cNvCxnSpPr>
          <p:nvPr/>
        </p:nvCxnSpPr>
        <p:spPr bwMode="auto">
          <a:xfrm>
            <a:off x="2109499" y="-26988"/>
            <a:ext cx="0" cy="298451"/>
          </a:xfrm>
          <a:prstGeom prst="line">
            <a:avLst/>
          </a:prstGeom>
          <a:noFill/>
          <a:ln w="28575" algn="ctr">
            <a:solidFill>
              <a:schemeClr val="bg2"/>
            </a:solidFill>
            <a:round/>
            <a:headEnd/>
            <a:tailEnd/>
          </a:ln>
          <a:extLst>
            <a:ext uri="{909E8E84-426E-40DD-AFC4-6F175D3DCCD1}">
              <a14:hiddenFill xmlns:a14="http://schemas.microsoft.com/office/drawing/2010/main">
                <a:noFill/>
              </a14:hiddenFill>
            </a:ext>
          </a:extLst>
        </p:spPr>
      </p:cxnSp>
      <p:sp>
        <p:nvSpPr>
          <p:cNvPr id="10" name="文本框 9"/>
          <p:cNvSpPr txBox="1"/>
          <p:nvPr/>
        </p:nvSpPr>
        <p:spPr>
          <a:xfrm>
            <a:off x="2405641" y="72122"/>
            <a:ext cx="2773680" cy="646331"/>
          </a:xfrm>
          <a:prstGeom prst="rect">
            <a:avLst/>
          </a:prstGeom>
          <a:noFill/>
        </p:spPr>
        <p:txBody>
          <a:bodyPr wrap="square" rtlCol="0">
            <a:spAutoFit/>
          </a:bodyPr>
          <a:lstStyle/>
          <a:p>
            <a:r>
              <a:rPr lang="zh-CN" altLang="en-US" sz="3600" dirty="0">
                <a:solidFill>
                  <a:schemeClr val="bg1"/>
                </a:solidFill>
                <a:latin typeface="黑体" panose="02010609060101010101" pitchFamily="49" charset="-122"/>
                <a:ea typeface="黑体" panose="02010609060101010101" pitchFamily="49" charset="-122"/>
              </a:rPr>
              <a:t>背景介绍</a:t>
            </a:r>
            <a:endParaRPr lang="zh-CN" altLang="en-US" sz="3200" dirty="0">
              <a:solidFill>
                <a:schemeClr val="bg1"/>
              </a:solidFill>
              <a:latin typeface="黑体" panose="02010609060101010101" pitchFamily="49" charset="-122"/>
              <a:ea typeface="黑体" panose="02010609060101010101" pitchFamily="49" charset="-122"/>
            </a:endParaRPr>
          </a:p>
        </p:txBody>
      </p:sp>
      <p:sp>
        <p:nvSpPr>
          <p:cNvPr id="2" name="文本框 1"/>
          <p:cNvSpPr txBox="1"/>
          <p:nvPr/>
        </p:nvSpPr>
        <p:spPr>
          <a:xfrm>
            <a:off x="2253242" y="1303403"/>
            <a:ext cx="7215879" cy="492443"/>
          </a:xfrm>
          <a:prstGeom prst="rect">
            <a:avLst/>
          </a:prstGeom>
          <a:noFill/>
        </p:spPr>
        <p:txBody>
          <a:bodyPr wrap="square" rtlCol="0">
            <a:spAutoFit/>
          </a:bodyPr>
          <a:lstStyle/>
          <a:p>
            <a:pPr marL="285750" indent="-285750">
              <a:buFont typeface="Wingdings" panose="05000000000000000000" pitchFamily="2" charset="2"/>
              <a:buChar char="n"/>
            </a:pPr>
            <a:r>
              <a:rPr lang="zh-CN" altLang="en-US" sz="2600" dirty="0">
                <a:latin typeface="黑体" panose="02010609060101010101" pitchFamily="49" charset="-122"/>
                <a:ea typeface="黑体" panose="02010609060101010101" pitchFamily="49" charset="-122"/>
              </a:rPr>
              <a:t>应用广泛</a:t>
            </a:r>
          </a:p>
        </p:txBody>
      </p:sp>
      <p:sp>
        <p:nvSpPr>
          <p:cNvPr id="13" name="文本框 12"/>
          <p:cNvSpPr txBox="1"/>
          <p:nvPr/>
        </p:nvSpPr>
        <p:spPr>
          <a:xfrm>
            <a:off x="3162654" y="4703555"/>
            <a:ext cx="1259654" cy="400110"/>
          </a:xfrm>
          <a:prstGeom prst="rect">
            <a:avLst/>
          </a:prstGeom>
          <a:noFill/>
        </p:spPr>
        <p:txBody>
          <a:bodyPr wrap="square" rtlCol="0">
            <a:spAutoFit/>
          </a:bodyPr>
          <a:lstStyle/>
          <a:p>
            <a:r>
              <a:rPr lang="zh-CN" altLang="en-US" sz="2000" dirty="0">
                <a:latin typeface="黑体" panose="02010609060101010101" pitchFamily="49" charset="-122"/>
                <a:ea typeface="黑体" panose="02010609060101010101" pitchFamily="49" charset="-122"/>
              </a:rPr>
              <a:t>图像分类</a:t>
            </a:r>
          </a:p>
        </p:txBody>
      </p:sp>
      <p:pic>
        <p:nvPicPr>
          <p:cNvPr id="4098" name="Picture 2">
            <a:extLst>
              <a:ext uri="{FF2B5EF4-FFF2-40B4-BE49-F238E27FC236}">
                <a16:creationId xmlns:a16="http://schemas.microsoft.com/office/drawing/2014/main" id="{A6D56814-2841-44AE-98AC-25CC0E966786}"/>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911916" y="2552437"/>
            <a:ext cx="1761130" cy="1753125"/>
          </a:xfrm>
          <a:prstGeom prst="rect">
            <a:avLst/>
          </a:prstGeom>
          <a:noFill/>
          <a:extLst>
            <a:ext uri="{909E8E84-426E-40DD-AFC4-6F175D3DCCD1}">
              <a14:hiddenFill xmlns:a14="http://schemas.microsoft.com/office/drawing/2010/main">
                <a:solidFill>
                  <a:srgbClr val="FFFFFF"/>
                </a:solidFill>
              </a14:hiddenFill>
            </a:ext>
          </a:extLst>
        </p:spPr>
      </p:pic>
      <p:pic>
        <p:nvPicPr>
          <p:cNvPr id="4100" name="Picture 4">
            <a:extLst>
              <a:ext uri="{FF2B5EF4-FFF2-40B4-BE49-F238E27FC236}">
                <a16:creationId xmlns:a16="http://schemas.microsoft.com/office/drawing/2014/main" id="{712556EF-EA02-4FD3-8A80-D43E1C21B69F}"/>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r="63587"/>
          <a:stretch/>
        </p:blipFill>
        <p:spPr bwMode="auto">
          <a:xfrm>
            <a:off x="5403575" y="2604433"/>
            <a:ext cx="2030896" cy="1690645"/>
          </a:xfrm>
          <a:prstGeom prst="rect">
            <a:avLst/>
          </a:prstGeom>
          <a:noFill/>
          <a:extLst>
            <a:ext uri="{909E8E84-426E-40DD-AFC4-6F175D3DCCD1}">
              <a14:hiddenFill xmlns:a14="http://schemas.microsoft.com/office/drawing/2010/main">
                <a:solidFill>
                  <a:srgbClr val="FFFFFF"/>
                </a:solidFill>
              </a14:hiddenFill>
            </a:ext>
          </a:extLst>
        </p:spPr>
      </p:pic>
      <p:sp>
        <p:nvSpPr>
          <p:cNvPr id="17" name="文本框 16">
            <a:extLst>
              <a:ext uri="{FF2B5EF4-FFF2-40B4-BE49-F238E27FC236}">
                <a16:creationId xmlns:a16="http://schemas.microsoft.com/office/drawing/2014/main" id="{A4A2BD14-90E9-4951-B266-D9C995CE486D}"/>
              </a:ext>
            </a:extLst>
          </p:cNvPr>
          <p:cNvSpPr txBox="1"/>
          <p:nvPr/>
        </p:nvSpPr>
        <p:spPr>
          <a:xfrm>
            <a:off x="5789196" y="4703555"/>
            <a:ext cx="1259654" cy="400110"/>
          </a:xfrm>
          <a:prstGeom prst="rect">
            <a:avLst/>
          </a:prstGeom>
          <a:noFill/>
        </p:spPr>
        <p:txBody>
          <a:bodyPr wrap="square" rtlCol="0">
            <a:spAutoFit/>
          </a:bodyPr>
          <a:lstStyle/>
          <a:p>
            <a:r>
              <a:rPr lang="zh-CN" altLang="en-US" sz="2000" dirty="0">
                <a:latin typeface="黑体" panose="02010609060101010101" pitchFamily="49" charset="-122"/>
                <a:ea typeface="黑体" panose="02010609060101010101" pitchFamily="49" charset="-122"/>
              </a:rPr>
              <a:t>语音识别</a:t>
            </a:r>
          </a:p>
        </p:txBody>
      </p:sp>
      <p:pic>
        <p:nvPicPr>
          <p:cNvPr id="4102" name="Picture 6">
            <a:extLst>
              <a:ext uri="{FF2B5EF4-FFF2-40B4-BE49-F238E27FC236}">
                <a16:creationId xmlns:a16="http://schemas.microsoft.com/office/drawing/2014/main" id="{E5952ABE-36DA-401D-9D2D-28383B72F2B2}"/>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8359754" y="2552437"/>
            <a:ext cx="1840659" cy="1840659"/>
          </a:xfrm>
          <a:prstGeom prst="rect">
            <a:avLst/>
          </a:prstGeom>
          <a:noFill/>
          <a:extLst>
            <a:ext uri="{909E8E84-426E-40DD-AFC4-6F175D3DCCD1}">
              <a14:hiddenFill xmlns:a14="http://schemas.microsoft.com/office/drawing/2010/main">
                <a:solidFill>
                  <a:srgbClr val="FFFFFF"/>
                </a:solidFill>
              </a14:hiddenFill>
            </a:ext>
          </a:extLst>
        </p:spPr>
      </p:pic>
      <p:sp>
        <p:nvSpPr>
          <p:cNvPr id="19" name="文本框 18">
            <a:extLst>
              <a:ext uri="{FF2B5EF4-FFF2-40B4-BE49-F238E27FC236}">
                <a16:creationId xmlns:a16="http://schemas.microsoft.com/office/drawing/2014/main" id="{01EA0566-D737-4D6C-B41E-6E6A830C7817}"/>
              </a:ext>
            </a:extLst>
          </p:cNvPr>
          <p:cNvSpPr txBox="1"/>
          <p:nvPr/>
        </p:nvSpPr>
        <p:spPr>
          <a:xfrm>
            <a:off x="8750605" y="4703555"/>
            <a:ext cx="1259654" cy="400110"/>
          </a:xfrm>
          <a:prstGeom prst="rect">
            <a:avLst/>
          </a:prstGeom>
          <a:noFill/>
        </p:spPr>
        <p:txBody>
          <a:bodyPr wrap="square" rtlCol="0">
            <a:spAutoFit/>
          </a:bodyPr>
          <a:lstStyle/>
          <a:p>
            <a:r>
              <a:rPr lang="zh-CN" altLang="en-US" sz="2000" dirty="0">
                <a:latin typeface="黑体" panose="02010609060101010101" pitchFamily="49" charset="-122"/>
                <a:ea typeface="黑体" panose="02010609060101010101" pitchFamily="49" charset="-122"/>
              </a:rPr>
              <a:t>人机对抗</a:t>
            </a:r>
          </a:p>
        </p:txBody>
      </p:sp>
    </p:spTree>
    <p:extLst>
      <p:ext uri="{BB962C8B-B14F-4D97-AF65-F5344CB8AC3E}">
        <p14:creationId xmlns:p14="http://schemas.microsoft.com/office/powerpoint/2010/main" val="205213378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098"/>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13"/>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4100"/>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17"/>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4102"/>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1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13" grpId="0"/>
      <p:bldP spid="17" grpId="0"/>
      <p:bldP spid="19"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p:cNvSpPr/>
          <p:nvPr/>
        </p:nvSpPr>
        <p:spPr>
          <a:xfrm>
            <a:off x="1524000" y="1"/>
            <a:ext cx="9144574" cy="895927"/>
          </a:xfrm>
          <a:prstGeom prst="rect">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pic>
        <p:nvPicPr>
          <p:cNvPr id="6" name="图片 5"/>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725893" y="115413"/>
            <a:ext cx="674253" cy="674253"/>
          </a:xfrm>
          <a:prstGeom prst="rect">
            <a:avLst/>
          </a:prstGeom>
        </p:spPr>
      </p:pic>
      <p:cxnSp>
        <p:nvCxnSpPr>
          <p:cNvPr id="7" name="直接连接符 19"/>
          <p:cNvCxnSpPr>
            <a:cxnSpLocks/>
          </p:cNvCxnSpPr>
          <p:nvPr/>
        </p:nvCxnSpPr>
        <p:spPr bwMode="auto">
          <a:xfrm flipH="1">
            <a:off x="1964028" y="-25400"/>
            <a:ext cx="1587" cy="841375"/>
          </a:xfrm>
          <a:prstGeom prst="line">
            <a:avLst/>
          </a:prstGeom>
          <a:noFill/>
          <a:ln w="28575" algn="ctr">
            <a:solidFill>
              <a:schemeClr val="bg2"/>
            </a:solidFill>
            <a:round/>
            <a:headEnd/>
            <a:tailEnd/>
          </a:ln>
          <a:extLst>
            <a:ext uri="{909E8E84-426E-40DD-AFC4-6F175D3DCCD1}">
              <a14:hiddenFill xmlns:a14="http://schemas.microsoft.com/office/drawing/2010/main">
                <a:noFill/>
              </a14:hiddenFill>
            </a:ext>
          </a:extLst>
        </p:spPr>
      </p:cxnSp>
      <p:cxnSp>
        <p:nvCxnSpPr>
          <p:cNvPr id="8" name="直接连接符 20"/>
          <p:cNvCxnSpPr>
            <a:cxnSpLocks/>
          </p:cNvCxnSpPr>
          <p:nvPr/>
        </p:nvCxnSpPr>
        <p:spPr bwMode="auto">
          <a:xfrm flipH="1">
            <a:off x="2035175" y="-26988"/>
            <a:ext cx="1588" cy="554038"/>
          </a:xfrm>
          <a:prstGeom prst="line">
            <a:avLst/>
          </a:prstGeom>
          <a:noFill/>
          <a:ln w="28575" algn="ctr">
            <a:solidFill>
              <a:schemeClr val="bg2"/>
            </a:solidFill>
            <a:round/>
            <a:headEnd/>
            <a:tailEnd/>
          </a:ln>
          <a:extLst>
            <a:ext uri="{909E8E84-426E-40DD-AFC4-6F175D3DCCD1}">
              <a14:hiddenFill xmlns:a14="http://schemas.microsoft.com/office/drawing/2010/main">
                <a:noFill/>
              </a14:hiddenFill>
            </a:ext>
          </a:extLst>
        </p:spPr>
      </p:cxnSp>
      <p:cxnSp>
        <p:nvCxnSpPr>
          <p:cNvPr id="9" name="直接连接符 30"/>
          <p:cNvCxnSpPr>
            <a:cxnSpLocks/>
          </p:cNvCxnSpPr>
          <p:nvPr/>
        </p:nvCxnSpPr>
        <p:spPr bwMode="auto">
          <a:xfrm>
            <a:off x="2109499" y="-26988"/>
            <a:ext cx="0" cy="298451"/>
          </a:xfrm>
          <a:prstGeom prst="line">
            <a:avLst/>
          </a:prstGeom>
          <a:noFill/>
          <a:ln w="28575" algn="ctr">
            <a:solidFill>
              <a:schemeClr val="bg2"/>
            </a:solidFill>
            <a:round/>
            <a:headEnd/>
            <a:tailEnd/>
          </a:ln>
          <a:extLst>
            <a:ext uri="{909E8E84-426E-40DD-AFC4-6F175D3DCCD1}">
              <a14:hiddenFill xmlns:a14="http://schemas.microsoft.com/office/drawing/2010/main">
                <a:noFill/>
              </a14:hiddenFill>
            </a:ext>
          </a:extLst>
        </p:spPr>
      </p:cxnSp>
      <p:sp>
        <p:nvSpPr>
          <p:cNvPr id="10" name="文本框 9"/>
          <p:cNvSpPr txBox="1"/>
          <p:nvPr/>
        </p:nvSpPr>
        <p:spPr>
          <a:xfrm>
            <a:off x="2405641" y="72122"/>
            <a:ext cx="2773680" cy="646331"/>
          </a:xfrm>
          <a:prstGeom prst="rect">
            <a:avLst/>
          </a:prstGeom>
          <a:noFill/>
        </p:spPr>
        <p:txBody>
          <a:bodyPr wrap="square" rtlCol="0">
            <a:spAutoFit/>
          </a:bodyPr>
          <a:lstStyle/>
          <a:p>
            <a:r>
              <a:rPr lang="zh-CN" altLang="en-US" sz="3600" dirty="0">
                <a:solidFill>
                  <a:schemeClr val="bg1"/>
                </a:solidFill>
                <a:latin typeface="黑体" panose="02010609060101010101" pitchFamily="49" charset="-122"/>
                <a:ea typeface="黑体" panose="02010609060101010101" pitchFamily="49" charset="-122"/>
              </a:rPr>
              <a:t>背景介绍</a:t>
            </a:r>
            <a:endParaRPr lang="zh-CN" altLang="en-US" sz="3200" dirty="0">
              <a:solidFill>
                <a:schemeClr val="bg1"/>
              </a:solidFill>
              <a:latin typeface="黑体" panose="02010609060101010101" pitchFamily="49" charset="-122"/>
              <a:ea typeface="黑体" panose="02010609060101010101" pitchFamily="49" charset="-122"/>
            </a:endParaRPr>
          </a:p>
        </p:txBody>
      </p:sp>
      <p:sp>
        <p:nvSpPr>
          <p:cNvPr id="2" name="文本框 1"/>
          <p:cNvSpPr txBox="1"/>
          <p:nvPr/>
        </p:nvSpPr>
        <p:spPr>
          <a:xfrm>
            <a:off x="2253242" y="1303403"/>
            <a:ext cx="7215879" cy="492443"/>
          </a:xfrm>
          <a:prstGeom prst="rect">
            <a:avLst/>
          </a:prstGeom>
          <a:noFill/>
        </p:spPr>
        <p:txBody>
          <a:bodyPr wrap="square" rtlCol="0">
            <a:spAutoFit/>
          </a:bodyPr>
          <a:lstStyle/>
          <a:p>
            <a:pPr marL="285750" indent="-285750">
              <a:buFont typeface="Wingdings" panose="05000000000000000000" pitchFamily="2" charset="2"/>
              <a:buChar char="n"/>
            </a:pPr>
            <a:r>
              <a:rPr lang="zh-CN" altLang="en-US" sz="2600" dirty="0">
                <a:latin typeface="黑体" panose="02010609060101010101" pitchFamily="49" charset="-122"/>
                <a:ea typeface="黑体" panose="02010609060101010101" pitchFamily="49" charset="-122"/>
              </a:rPr>
              <a:t>模型不断增大</a:t>
            </a:r>
          </a:p>
        </p:txBody>
      </p:sp>
      <p:sp>
        <p:nvSpPr>
          <p:cNvPr id="19" name="文本框 18">
            <a:extLst>
              <a:ext uri="{FF2B5EF4-FFF2-40B4-BE49-F238E27FC236}">
                <a16:creationId xmlns:a16="http://schemas.microsoft.com/office/drawing/2014/main" id="{01EA0566-D737-4D6C-B41E-6E6A830C7817}"/>
              </a:ext>
            </a:extLst>
          </p:cNvPr>
          <p:cNvSpPr txBox="1"/>
          <p:nvPr/>
        </p:nvSpPr>
        <p:spPr>
          <a:xfrm>
            <a:off x="7826265" y="3689343"/>
            <a:ext cx="1517759" cy="369332"/>
          </a:xfrm>
          <a:prstGeom prst="rect">
            <a:avLst/>
          </a:prstGeom>
          <a:noFill/>
        </p:spPr>
        <p:txBody>
          <a:bodyPr wrap="square" rtlCol="0">
            <a:spAutoFit/>
          </a:bodyPr>
          <a:lstStyle/>
          <a:p>
            <a:pPr marL="285750" indent="-285750">
              <a:buFont typeface="Wingdings" panose="05000000000000000000" pitchFamily="2" charset="2"/>
              <a:buChar char="l"/>
            </a:pPr>
            <a:r>
              <a:rPr lang="en-US" altLang="zh-CN" dirty="0"/>
              <a:t>VGG-16</a:t>
            </a:r>
            <a:endParaRPr lang="zh-CN" altLang="en-US" sz="2000" dirty="0">
              <a:latin typeface="黑体" panose="02010609060101010101" pitchFamily="49" charset="-122"/>
              <a:ea typeface="黑体" panose="02010609060101010101" pitchFamily="49" charset="-122"/>
            </a:endParaRPr>
          </a:p>
        </p:txBody>
      </p:sp>
      <p:pic>
        <p:nvPicPr>
          <p:cNvPr id="5126" name="Picture 6">
            <a:extLst>
              <a:ext uri="{FF2B5EF4-FFF2-40B4-BE49-F238E27FC236}">
                <a16:creationId xmlns:a16="http://schemas.microsoft.com/office/drawing/2014/main" id="{F0868D53-7F92-4D85-B8AB-B4355A41E5D6}"/>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323821" y="3044463"/>
            <a:ext cx="3842757" cy="1659092"/>
          </a:xfrm>
          <a:prstGeom prst="rect">
            <a:avLst/>
          </a:prstGeom>
          <a:noFill/>
          <a:extLst>
            <a:ext uri="{909E8E84-426E-40DD-AFC4-6F175D3DCCD1}">
              <a14:hiddenFill xmlns:a14="http://schemas.microsoft.com/office/drawing/2010/main">
                <a:solidFill>
                  <a:srgbClr val="FFFFFF"/>
                </a:solidFill>
              </a14:hiddenFill>
            </a:ext>
          </a:extLst>
        </p:spPr>
      </p:pic>
      <p:pic>
        <p:nvPicPr>
          <p:cNvPr id="5136" name="Picture 16">
            <a:extLst>
              <a:ext uri="{FF2B5EF4-FFF2-40B4-BE49-F238E27FC236}">
                <a16:creationId xmlns:a16="http://schemas.microsoft.com/office/drawing/2014/main" id="{D7820CB5-D21C-487F-9C72-1F1616A91DFF}"/>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rot="5400000">
            <a:off x="3710341" y="3705396"/>
            <a:ext cx="1272311" cy="4068849"/>
          </a:xfrm>
          <a:prstGeom prst="rect">
            <a:avLst/>
          </a:prstGeom>
          <a:noFill/>
          <a:extLst>
            <a:ext uri="{909E8E84-426E-40DD-AFC4-6F175D3DCCD1}">
              <a14:hiddenFill xmlns:a14="http://schemas.microsoft.com/office/drawing/2010/main">
                <a:solidFill>
                  <a:srgbClr val="FFFFFF"/>
                </a:solidFill>
              </a14:hiddenFill>
            </a:ext>
          </a:extLst>
        </p:spPr>
      </p:pic>
      <p:pic>
        <p:nvPicPr>
          <p:cNvPr id="5138" name="Picture 18" descr="“AlexNet”的图片搜索结果">
            <a:extLst>
              <a:ext uri="{FF2B5EF4-FFF2-40B4-BE49-F238E27FC236}">
                <a16:creationId xmlns:a16="http://schemas.microsoft.com/office/drawing/2014/main" id="{0BFDE4E5-66F8-45D4-A73F-8D2DCCE67133}"/>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2253242" y="2002570"/>
            <a:ext cx="3842757" cy="1273750"/>
          </a:xfrm>
          <a:prstGeom prst="rect">
            <a:avLst/>
          </a:prstGeom>
          <a:noFill/>
          <a:extLst>
            <a:ext uri="{909E8E84-426E-40DD-AFC4-6F175D3DCCD1}">
              <a14:hiddenFill xmlns:a14="http://schemas.microsoft.com/office/drawing/2010/main">
                <a:solidFill>
                  <a:srgbClr val="FFFFFF"/>
                </a:solidFill>
              </a14:hiddenFill>
            </a:ext>
          </a:extLst>
        </p:spPr>
      </p:pic>
      <p:sp>
        <p:nvSpPr>
          <p:cNvPr id="24" name="文本框 23">
            <a:extLst>
              <a:ext uri="{FF2B5EF4-FFF2-40B4-BE49-F238E27FC236}">
                <a16:creationId xmlns:a16="http://schemas.microsoft.com/office/drawing/2014/main" id="{B19081DB-CF4A-48A2-99BE-8B360572FD3D}"/>
              </a:ext>
            </a:extLst>
          </p:cNvPr>
          <p:cNvSpPr txBox="1"/>
          <p:nvPr/>
        </p:nvSpPr>
        <p:spPr>
          <a:xfrm>
            <a:off x="7826265" y="5554597"/>
            <a:ext cx="1642855" cy="369332"/>
          </a:xfrm>
          <a:prstGeom prst="rect">
            <a:avLst/>
          </a:prstGeom>
          <a:noFill/>
        </p:spPr>
        <p:txBody>
          <a:bodyPr wrap="square" rtlCol="0">
            <a:spAutoFit/>
          </a:bodyPr>
          <a:lstStyle/>
          <a:p>
            <a:pPr marL="285750" indent="-285750">
              <a:buFont typeface="Wingdings" panose="05000000000000000000" pitchFamily="2" charset="2"/>
              <a:buChar char="l"/>
            </a:pPr>
            <a:r>
              <a:rPr lang="en-US" altLang="zh-CN" dirty="0"/>
              <a:t>ResNet-50</a:t>
            </a:r>
            <a:endParaRPr lang="zh-CN" altLang="en-US" sz="2000" dirty="0">
              <a:latin typeface="黑体" panose="02010609060101010101" pitchFamily="49" charset="-122"/>
              <a:ea typeface="黑体" panose="02010609060101010101" pitchFamily="49" charset="-122"/>
            </a:endParaRPr>
          </a:p>
        </p:txBody>
      </p:sp>
      <p:sp>
        <p:nvSpPr>
          <p:cNvPr id="25" name="文本框 24">
            <a:extLst>
              <a:ext uri="{FF2B5EF4-FFF2-40B4-BE49-F238E27FC236}">
                <a16:creationId xmlns:a16="http://schemas.microsoft.com/office/drawing/2014/main" id="{FDE6A819-9B3A-4E16-8F89-8BF5F246D64D}"/>
              </a:ext>
            </a:extLst>
          </p:cNvPr>
          <p:cNvSpPr txBox="1"/>
          <p:nvPr/>
        </p:nvSpPr>
        <p:spPr>
          <a:xfrm>
            <a:off x="7826266" y="2359141"/>
            <a:ext cx="1259654" cy="369332"/>
          </a:xfrm>
          <a:prstGeom prst="rect">
            <a:avLst/>
          </a:prstGeom>
          <a:noFill/>
        </p:spPr>
        <p:txBody>
          <a:bodyPr wrap="square" rtlCol="0">
            <a:spAutoFit/>
          </a:bodyPr>
          <a:lstStyle/>
          <a:p>
            <a:pPr marL="285750" indent="-285750">
              <a:buFont typeface="Wingdings" panose="05000000000000000000" pitchFamily="2" charset="2"/>
              <a:buChar char="l"/>
            </a:pPr>
            <a:r>
              <a:rPr lang="en-US" altLang="zh-CN" dirty="0" err="1"/>
              <a:t>AlexNet</a:t>
            </a:r>
            <a:endParaRPr lang="zh-CN" altLang="en-US" sz="2000" dirty="0">
              <a:latin typeface="黑体" panose="02010609060101010101" pitchFamily="49" charset="-122"/>
              <a:ea typeface="黑体" panose="02010609060101010101" pitchFamily="49" charset="-122"/>
            </a:endParaRPr>
          </a:p>
        </p:txBody>
      </p:sp>
    </p:spTree>
    <p:extLst>
      <p:ext uri="{BB962C8B-B14F-4D97-AF65-F5344CB8AC3E}">
        <p14:creationId xmlns:p14="http://schemas.microsoft.com/office/powerpoint/2010/main" val="296135854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138"/>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25"/>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5126"/>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19"/>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5136"/>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2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19" grpId="0"/>
      <p:bldP spid="24" grpId="0"/>
      <p:bldP spid="25"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p:cNvSpPr/>
          <p:nvPr/>
        </p:nvSpPr>
        <p:spPr>
          <a:xfrm>
            <a:off x="1524000" y="1"/>
            <a:ext cx="9144574" cy="895927"/>
          </a:xfrm>
          <a:prstGeom prst="rect">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pic>
        <p:nvPicPr>
          <p:cNvPr id="6" name="图片 5"/>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725893" y="115413"/>
            <a:ext cx="674253" cy="674253"/>
          </a:xfrm>
          <a:prstGeom prst="rect">
            <a:avLst/>
          </a:prstGeom>
        </p:spPr>
      </p:pic>
      <p:cxnSp>
        <p:nvCxnSpPr>
          <p:cNvPr id="7" name="直接连接符 19"/>
          <p:cNvCxnSpPr>
            <a:cxnSpLocks/>
          </p:cNvCxnSpPr>
          <p:nvPr/>
        </p:nvCxnSpPr>
        <p:spPr bwMode="auto">
          <a:xfrm flipH="1">
            <a:off x="1964028" y="-25400"/>
            <a:ext cx="1587" cy="841375"/>
          </a:xfrm>
          <a:prstGeom prst="line">
            <a:avLst/>
          </a:prstGeom>
          <a:noFill/>
          <a:ln w="28575" algn="ctr">
            <a:solidFill>
              <a:schemeClr val="bg2"/>
            </a:solidFill>
            <a:round/>
            <a:headEnd/>
            <a:tailEnd/>
          </a:ln>
          <a:extLst>
            <a:ext uri="{909E8E84-426E-40DD-AFC4-6F175D3DCCD1}">
              <a14:hiddenFill xmlns:a14="http://schemas.microsoft.com/office/drawing/2010/main">
                <a:noFill/>
              </a14:hiddenFill>
            </a:ext>
          </a:extLst>
        </p:spPr>
      </p:cxnSp>
      <p:cxnSp>
        <p:nvCxnSpPr>
          <p:cNvPr id="8" name="直接连接符 20"/>
          <p:cNvCxnSpPr>
            <a:cxnSpLocks/>
          </p:cNvCxnSpPr>
          <p:nvPr/>
        </p:nvCxnSpPr>
        <p:spPr bwMode="auto">
          <a:xfrm flipH="1">
            <a:off x="2035175" y="-26988"/>
            <a:ext cx="1588" cy="554038"/>
          </a:xfrm>
          <a:prstGeom prst="line">
            <a:avLst/>
          </a:prstGeom>
          <a:noFill/>
          <a:ln w="28575" algn="ctr">
            <a:solidFill>
              <a:schemeClr val="bg2"/>
            </a:solidFill>
            <a:round/>
            <a:headEnd/>
            <a:tailEnd/>
          </a:ln>
          <a:extLst>
            <a:ext uri="{909E8E84-426E-40DD-AFC4-6F175D3DCCD1}">
              <a14:hiddenFill xmlns:a14="http://schemas.microsoft.com/office/drawing/2010/main">
                <a:noFill/>
              </a14:hiddenFill>
            </a:ext>
          </a:extLst>
        </p:spPr>
      </p:cxnSp>
      <p:cxnSp>
        <p:nvCxnSpPr>
          <p:cNvPr id="9" name="直接连接符 30"/>
          <p:cNvCxnSpPr>
            <a:cxnSpLocks/>
          </p:cNvCxnSpPr>
          <p:nvPr/>
        </p:nvCxnSpPr>
        <p:spPr bwMode="auto">
          <a:xfrm>
            <a:off x="2109499" y="-26988"/>
            <a:ext cx="0" cy="298451"/>
          </a:xfrm>
          <a:prstGeom prst="line">
            <a:avLst/>
          </a:prstGeom>
          <a:noFill/>
          <a:ln w="28575" algn="ctr">
            <a:solidFill>
              <a:schemeClr val="bg2"/>
            </a:solidFill>
            <a:round/>
            <a:headEnd/>
            <a:tailEnd/>
          </a:ln>
          <a:extLst>
            <a:ext uri="{909E8E84-426E-40DD-AFC4-6F175D3DCCD1}">
              <a14:hiddenFill xmlns:a14="http://schemas.microsoft.com/office/drawing/2010/main">
                <a:noFill/>
              </a14:hiddenFill>
            </a:ext>
          </a:extLst>
        </p:spPr>
      </p:cxnSp>
      <p:sp>
        <p:nvSpPr>
          <p:cNvPr id="10" name="文本框 9"/>
          <p:cNvSpPr txBox="1"/>
          <p:nvPr/>
        </p:nvSpPr>
        <p:spPr>
          <a:xfrm>
            <a:off x="2405641" y="72122"/>
            <a:ext cx="2773680" cy="646331"/>
          </a:xfrm>
          <a:prstGeom prst="rect">
            <a:avLst/>
          </a:prstGeom>
          <a:noFill/>
        </p:spPr>
        <p:txBody>
          <a:bodyPr wrap="square" rtlCol="0">
            <a:spAutoFit/>
          </a:bodyPr>
          <a:lstStyle/>
          <a:p>
            <a:r>
              <a:rPr lang="zh-CN" altLang="en-US" sz="3600" dirty="0">
                <a:solidFill>
                  <a:schemeClr val="bg1"/>
                </a:solidFill>
                <a:latin typeface="黑体" panose="02010609060101010101" pitchFamily="49" charset="-122"/>
                <a:ea typeface="黑体" panose="02010609060101010101" pitchFamily="49" charset="-122"/>
              </a:rPr>
              <a:t>背景介绍</a:t>
            </a:r>
            <a:endParaRPr lang="zh-CN" altLang="en-US" sz="3200" dirty="0">
              <a:solidFill>
                <a:schemeClr val="bg1"/>
              </a:solidFill>
              <a:latin typeface="黑体" panose="02010609060101010101" pitchFamily="49" charset="-122"/>
              <a:ea typeface="黑体" panose="02010609060101010101" pitchFamily="49" charset="-122"/>
            </a:endParaRPr>
          </a:p>
        </p:txBody>
      </p:sp>
      <p:sp>
        <p:nvSpPr>
          <p:cNvPr id="2" name="文本框 1"/>
          <p:cNvSpPr txBox="1"/>
          <p:nvPr/>
        </p:nvSpPr>
        <p:spPr>
          <a:xfrm>
            <a:off x="2253242" y="1303403"/>
            <a:ext cx="7215879" cy="492443"/>
          </a:xfrm>
          <a:prstGeom prst="rect">
            <a:avLst/>
          </a:prstGeom>
          <a:noFill/>
        </p:spPr>
        <p:txBody>
          <a:bodyPr wrap="square" rtlCol="0">
            <a:spAutoFit/>
          </a:bodyPr>
          <a:lstStyle/>
          <a:p>
            <a:pPr marL="285750" indent="-285750">
              <a:buFont typeface="Wingdings" panose="05000000000000000000" pitchFamily="2" charset="2"/>
              <a:buChar char="n"/>
            </a:pPr>
            <a:r>
              <a:rPr lang="zh-CN" altLang="en-US" sz="2600" dirty="0">
                <a:latin typeface="黑体" panose="02010609060101010101" pitchFamily="49" charset="-122"/>
                <a:ea typeface="黑体" panose="02010609060101010101" pitchFamily="49" charset="-122"/>
              </a:rPr>
              <a:t>数据并行</a:t>
            </a:r>
          </a:p>
        </p:txBody>
      </p:sp>
      <p:pic>
        <p:nvPicPr>
          <p:cNvPr id="6146" name="Picture 2" descr="这里写图片描述">
            <a:extLst>
              <a:ext uri="{FF2B5EF4-FFF2-40B4-BE49-F238E27FC236}">
                <a16:creationId xmlns:a16="http://schemas.microsoft.com/office/drawing/2014/main" id="{6066E8F2-0F47-4316-A5AF-E6782999BEEB}"/>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53469" b="7666"/>
          <a:stretch/>
        </p:blipFill>
        <p:spPr bwMode="auto">
          <a:xfrm>
            <a:off x="2253242" y="1795846"/>
            <a:ext cx="4532245" cy="4534959"/>
          </a:xfrm>
          <a:prstGeom prst="rect">
            <a:avLst/>
          </a:prstGeom>
          <a:noFill/>
          <a:extLst>
            <a:ext uri="{909E8E84-426E-40DD-AFC4-6F175D3DCCD1}">
              <a14:hiddenFill xmlns:a14="http://schemas.microsoft.com/office/drawing/2010/main">
                <a:solidFill>
                  <a:srgbClr val="FFFFFF"/>
                </a:solidFill>
              </a14:hiddenFill>
            </a:ext>
          </a:extLst>
        </p:spPr>
      </p:pic>
      <p:sp>
        <p:nvSpPr>
          <p:cNvPr id="3" name="文本框 2">
            <a:extLst>
              <a:ext uri="{FF2B5EF4-FFF2-40B4-BE49-F238E27FC236}">
                <a16:creationId xmlns:a16="http://schemas.microsoft.com/office/drawing/2014/main" id="{0722FAEB-F8E5-4B10-A840-8C25EA12714F}"/>
              </a:ext>
            </a:extLst>
          </p:cNvPr>
          <p:cNvSpPr txBox="1"/>
          <p:nvPr/>
        </p:nvSpPr>
        <p:spPr>
          <a:xfrm>
            <a:off x="6903218" y="2297889"/>
            <a:ext cx="3938953" cy="646331"/>
          </a:xfrm>
          <a:prstGeom prst="rect">
            <a:avLst/>
          </a:prstGeom>
          <a:noFill/>
        </p:spPr>
        <p:txBody>
          <a:bodyPr wrap="square" rtlCol="0">
            <a:spAutoFit/>
          </a:bodyPr>
          <a:lstStyle/>
          <a:p>
            <a:pPr marL="285750" indent="-285750">
              <a:buFont typeface="Wingdings" panose="05000000000000000000" pitchFamily="2" charset="2"/>
              <a:buChar char="l"/>
            </a:pPr>
            <a:r>
              <a:rPr lang="zh-CN" altLang="en-US" dirty="0"/>
              <a:t>每个节点都拥有完整模型，每次迭代需要同步</a:t>
            </a:r>
          </a:p>
        </p:txBody>
      </p:sp>
      <p:sp>
        <p:nvSpPr>
          <p:cNvPr id="4" name="文本框 3">
            <a:extLst>
              <a:ext uri="{FF2B5EF4-FFF2-40B4-BE49-F238E27FC236}">
                <a16:creationId xmlns:a16="http://schemas.microsoft.com/office/drawing/2014/main" id="{AF169273-D666-47DD-9DF2-2A53FDC540AA}"/>
              </a:ext>
            </a:extLst>
          </p:cNvPr>
          <p:cNvSpPr txBox="1"/>
          <p:nvPr/>
        </p:nvSpPr>
        <p:spPr>
          <a:xfrm>
            <a:off x="6903218" y="3047825"/>
            <a:ext cx="3496928" cy="1754326"/>
          </a:xfrm>
          <a:prstGeom prst="rect">
            <a:avLst/>
          </a:prstGeom>
          <a:noFill/>
        </p:spPr>
        <p:txBody>
          <a:bodyPr wrap="square" rtlCol="0">
            <a:spAutoFit/>
          </a:bodyPr>
          <a:lstStyle/>
          <a:p>
            <a:pPr marL="285750" indent="-285750">
              <a:buFont typeface="Wingdings" panose="05000000000000000000" pitchFamily="2" charset="2"/>
              <a:buChar char="l"/>
            </a:pPr>
            <a:r>
              <a:rPr lang="zh-CN" altLang="en-US" b="1" dirty="0"/>
              <a:t>同步更新</a:t>
            </a:r>
            <a:endParaRPr lang="en-US" altLang="zh-CN" b="1" dirty="0"/>
          </a:p>
          <a:p>
            <a:endParaRPr lang="en-US" altLang="zh-CN" b="1" dirty="0"/>
          </a:p>
          <a:p>
            <a:pPr marL="285750" indent="-285750">
              <a:buFont typeface="Arial" panose="020B0604020202020204" pitchFamily="34" charset="0"/>
              <a:buChar char="•"/>
            </a:pPr>
            <a:r>
              <a:rPr lang="zh-CN" altLang="en-US" dirty="0"/>
              <a:t>优点：收敛平稳</a:t>
            </a:r>
            <a:endParaRPr lang="en-US" altLang="zh-CN" dirty="0"/>
          </a:p>
          <a:p>
            <a:pPr marL="285750" indent="-285750">
              <a:buFont typeface="Arial" panose="020B0604020202020204" pitchFamily="34" charset="0"/>
              <a:buChar char="•"/>
            </a:pPr>
            <a:r>
              <a:rPr lang="zh-CN" altLang="en-US" dirty="0"/>
              <a:t>缺点：信息传输开销大，有短板效应</a:t>
            </a:r>
            <a:endParaRPr lang="en-US" altLang="zh-CN" dirty="0"/>
          </a:p>
          <a:p>
            <a:endParaRPr lang="zh-CN" altLang="en-US" dirty="0"/>
          </a:p>
        </p:txBody>
      </p:sp>
      <p:sp>
        <p:nvSpPr>
          <p:cNvPr id="12" name="文本框 11">
            <a:extLst>
              <a:ext uri="{FF2B5EF4-FFF2-40B4-BE49-F238E27FC236}">
                <a16:creationId xmlns:a16="http://schemas.microsoft.com/office/drawing/2014/main" id="{4C7ADCB5-089C-40A9-9F57-90A99A323308}"/>
              </a:ext>
            </a:extLst>
          </p:cNvPr>
          <p:cNvSpPr txBox="1"/>
          <p:nvPr/>
        </p:nvSpPr>
        <p:spPr>
          <a:xfrm>
            <a:off x="6903218" y="4654679"/>
            <a:ext cx="3496928" cy="1200329"/>
          </a:xfrm>
          <a:prstGeom prst="rect">
            <a:avLst/>
          </a:prstGeom>
          <a:noFill/>
        </p:spPr>
        <p:txBody>
          <a:bodyPr wrap="square" rtlCol="0">
            <a:spAutoFit/>
          </a:bodyPr>
          <a:lstStyle/>
          <a:p>
            <a:pPr marL="285750" indent="-285750">
              <a:buFont typeface="Wingdings" panose="05000000000000000000" pitchFamily="2" charset="2"/>
              <a:buChar char="l"/>
            </a:pPr>
            <a:r>
              <a:rPr lang="zh-CN" altLang="en-US" b="1" dirty="0"/>
              <a:t>异步更新</a:t>
            </a:r>
            <a:endParaRPr lang="en-US" altLang="zh-CN" b="1" dirty="0"/>
          </a:p>
          <a:p>
            <a:endParaRPr lang="en-US" altLang="zh-CN" b="1" dirty="0"/>
          </a:p>
          <a:p>
            <a:pPr marL="285750" indent="-285750">
              <a:buFont typeface="Arial" panose="020B0604020202020204" pitchFamily="34" charset="0"/>
              <a:buChar char="•"/>
            </a:pPr>
            <a:r>
              <a:rPr lang="zh-CN" altLang="en-US" dirty="0"/>
              <a:t>优点：更新快，没有短板效应</a:t>
            </a:r>
            <a:endParaRPr lang="en-US" altLang="zh-CN" dirty="0"/>
          </a:p>
          <a:p>
            <a:pPr marL="285750" indent="-285750">
              <a:buFont typeface="Arial" panose="020B0604020202020204" pitchFamily="34" charset="0"/>
              <a:buChar char="•"/>
            </a:pPr>
            <a:r>
              <a:rPr lang="zh-CN" altLang="en-US" dirty="0"/>
              <a:t>缺点：梯度过期，收敛不稳定</a:t>
            </a:r>
          </a:p>
        </p:txBody>
      </p:sp>
    </p:spTree>
    <p:extLst>
      <p:ext uri="{BB962C8B-B14F-4D97-AF65-F5344CB8AC3E}">
        <p14:creationId xmlns:p14="http://schemas.microsoft.com/office/powerpoint/2010/main" val="236540809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6146"/>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4"/>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1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p:bldP spid="4" grpId="0"/>
      <p:bldP spid="12"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p:cNvSpPr/>
          <p:nvPr/>
        </p:nvSpPr>
        <p:spPr>
          <a:xfrm>
            <a:off x="1524000" y="1"/>
            <a:ext cx="9144574" cy="895927"/>
          </a:xfrm>
          <a:prstGeom prst="rect">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pic>
        <p:nvPicPr>
          <p:cNvPr id="6" name="图片 5"/>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725893" y="115413"/>
            <a:ext cx="674253" cy="674253"/>
          </a:xfrm>
          <a:prstGeom prst="rect">
            <a:avLst/>
          </a:prstGeom>
        </p:spPr>
      </p:pic>
      <p:cxnSp>
        <p:nvCxnSpPr>
          <p:cNvPr id="7" name="直接连接符 19"/>
          <p:cNvCxnSpPr>
            <a:cxnSpLocks/>
          </p:cNvCxnSpPr>
          <p:nvPr/>
        </p:nvCxnSpPr>
        <p:spPr bwMode="auto">
          <a:xfrm flipH="1">
            <a:off x="1964028" y="-25400"/>
            <a:ext cx="1587" cy="841375"/>
          </a:xfrm>
          <a:prstGeom prst="line">
            <a:avLst/>
          </a:prstGeom>
          <a:noFill/>
          <a:ln w="28575" algn="ctr">
            <a:solidFill>
              <a:schemeClr val="bg2"/>
            </a:solidFill>
            <a:round/>
            <a:headEnd/>
            <a:tailEnd/>
          </a:ln>
          <a:extLst>
            <a:ext uri="{909E8E84-426E-40DD-AFC4-6F175D3DCCD1}">
              <a14:hiddenFill xmlns:a14="http://schemas.microsoft.com/office/drawing/2010/main">
                <a:noFill/>
              </a14:hiddenFill>
            </a:ext>
          </a:extLst>
        </p:spPr>
      </p:cxnSp>
      <p:cxnSp>
        <p:nvCxnSpPr>
          <p:cNvPr id="8" name="直接连接符 20"/>
          <p:cNvCxnSpPr>
            <a:cxnSpLocks/>
          </p:cNvCxnSpPr>
          <p:nvPr/>
        </p:nvCxnSpPr>
        <p:spPr bwMode="auto">
          <a:xfrm flipH="1">
            <a:off x="2035175" y="-26988"/>
            <a:ext cx="1588" cy="554038"/>
          </a:xfrm>
          <a:prstGeom prst="line">
            <a:avLst/>
          </a:prstGeom>
          <a:noFill/>
          <a:ln w="28575" algn="ctr">
            <a:solidFill>
              <a:schemeClr val="bg2"/>
            </a:solidFill>
            <a:round/>
            <a:headEnd/>
            <a:tailEnd/>
          </a:ln>
          <a:extLst>
            <a:ext uri="{909E8E84-426E-40DD-AFC4-6F175D3DCCD1}">
              <a14:hiddenFill xmlns:a14="http://schemas.microsoft.com/office/drawing/2010/main">
                <a:noFill/>
              </a14:hiddenFill>
            </a:ext>
          </a:extLst>
        </p:spPr>
      </p:cxnSp>
      <p:cxnSp>
        <p:nvCxnSpPr>
          <p:cNvPr id="9" name="直接连接符 30"/>
          <p:cNvCxnSpPr>
            <a:cxnSpLocks/>
          </p:cNvCxnSpPr>
          <p:nvPr/>
        </p:nvCxnSpPr>
        <p:spPr bwMode="auto">
          <a:xfrm>
            <a:off x="2109499" y="-26988"/>
            <a:ext cx="0" cy="298451"/>
          </a:xfrm>
          <a:prstGeom prst="line">
            <a:avLst/>
          </a:prstGeom>
          <a:noFill/>
          <a:ln w="28575" algn="ctr">
            <a:solidFill>
              <a:schemeClr val="bg2"/>
            </a:solidFill>
            <a:round/>
            <a:headEnd/>
            <a:tailEnd/>
          </a:ln>
          <a:extLst>
            <a:ext uri="{909E8E84-426E-40DD-AFC4-6F175D3DCCD1}">
              <a14:hiddenFill xmlns:a14="http://schemas.microsoft.com/office/drawing/2010/main">
                <a:noFill/>
              </a14:hiddenFill>
            </a:ext>
          </a:extLst>
        </p:spPr>
      </p:cxnSp>
      <p:sp>
        <p:nvSpPr>
          <p:cNvPr id="10" name="文本框 9"/>
          <p:cNvSpPr txBox="1"/>
          <p:nvPr/>
        </p:nvSpPr>
        <p:spPr>
          <a:xfrm>
            <a:off x="2405641" y="72122"/>
            <a:ext cx="2773680" cy="646331"/>
          </a:xfrm>
          <a:prstGeom prst="rect">
            <a:avLst/>
          </a:prstGeom>
          <a:noFill/>
        </p:spPr>
        <p:txBody>
          <a:bodyPr wrap="square" rtlCol="0">
            <a:spAutoFit/>
          </a:bodyPr>
          <a:lstStyle/>
          <a:p>
            <a:r>
              <a:rPr lang="zh-CN" altLang="en-US" sz="3600" dirty="0">
                <a:solidFill>
                  <a:schemeClr val="bg1"/>
                </a:solidFill>
                <a:latin typeface="黑体" panose="02010609060101010101" pitchFamily="49" charset="-122"/>
                <a:ea typeface="黑体" panose="02010609060101010101" pitchFamily="49" charset="-122"/>
              </a:rPr>
              <a:t>背景介绍</a:t>
            </a:r>
            <a:endParaRPr lang="zh-CN" altLang="en-US" sz="3200" dirty="0">
              <a:solidFill>
                <a:schemeClr val="bg1"/>
              </a:solidFill>
              <a:latin typeface="黑体" panose="02010609060101010101" pitchFamily="49" charset="-122"/>
              <a:ea typeface="黑体" panose="02010609060101010101" pitchFamily="49" charset="-122"/>
            </a:endParaRPr>
          </a:p>
        </p:txBody>
      </p:sp>
      <p:sp>
        <p:nvSpPr>
          <p:cNvPr id="2" name="文本框 1"/>
          <p:cNvSpPr txBox="1"/>
          <p:nvPr/>
        </p:nvSpPr>
        <p:spPr>
          <a:xfrm>
            <a:off x="2253242" y="1303403"/>
            <a:ext cx="7215879" cy="492443"/>
          </a:xfrm>
          <a:prstGeom prst="rect">
            <a:avLst/>
          </a:prstGeom>
          <a:noFill/>
        </p:spPr>
        <p:txBody>
          <a:bodyPr wrap="square" rtlCol="0">
            <a:spAutoFit/>
          </a:bodyPr>
          <a:lstStyle/>
          <a:p>
            <a:pPr marL="285750" indent="-285750">
              <a:buFont typeface="Wingdings" panose="05000000000000000000" pitchFamily="2" charset="2"/>
              <a:buChar char="n"/>
            </a:pPr>
            <a:r>
              <a:rPr lang="zh-CN" altLang="en-US" sz="2600" dirty="0">
                <a:latin typeface="黑体" panose="02010609060101010101" pitchFamily="49" charset="-122"/>
                <a:ea typeface="黑体" panose="02010609060101010101" pitchFamily="49" charset="-122"/>
              </a:rPr>
              <a:t>数据并行</a:t>
            </a:r>
          </a:p>
        </p:txBody>
      </p:sp>
      <p:pic>
        <p:nvPicPr>
          <p:cNvPr id="6146" name="Picture 2" descr="这里写图片描述">
            <a:extLst>
              <a:ext uri="{FF2B5EF4-FFF2-40B4-BE49-F238E27FC236}">
                <a16:creationId xmlns:a16="http://schemas.microsoft.com/office/drawing/2014/main" id="{6066E8F2-0F47-4316-A5AF-E6782999BEEB}"/>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r="46236" b="7666"/>
          <a:stretch/>
        </p:blipFill>
        <p:spPr bwMode="auto">
          <a:xfrm>
            <a:off x="1858218" y="1940335"/>
            <a:ext cx="4958640" cy="4294090"/>
          </a:xfrm>
          <a:prstGeom prst="rect">
            <a:avLst/>
          </a:prstGeom>
          <a:noFill/>
          <a:extLst>
            <a:ext uri="{909E8E84-426E-40DD-AFC4-6F175D3DCCD1}">
              <a14:hiddenFill xmlns:a14="http://schemas.microsoft.com/office/drawing/2010/main">
                <a:solidFill>
                  <a:srgbClr val="FFFFFF"/>
                </a:solidFill>
              </a14:hiddenFill>
            </a:ext>
          </a:extLst>
        </p:spPr>
      </p:pic>
      <p:sp>
        <p:nvSpPr>
          <p:cNvPr id="11" name="文本框 10">
            <a:extLst>
              <a:ext uri="{FF2B5EF4-FFF2-40B4-BE49-F238E27FC236}">
                <a16:creationId xmlns:a16="http://schemas.microsoft.com/office/drawing/2014/main" id="{AB5E078C-384B-4493-850D-2C0113ABECD4}"/>
              </a:ext>
            </a:extLst>
          </p:cNvPr>
          <p:cNvSpPr txBox="1"/>
          <p:nvPr/>
        </p:nvSpPr>
        <p:spPr>
          <a:xfrm>
            <a:off x="6973557" y="3609430"/>
            <a:ext cx="3765356" cy="1477328"/>
          </a:xfrm>
          <a:prstGeom prst="rect">
            <a:avLst/>
          </a:prstGeom>
          <a:noFill/>
        </p:spPr>
        <p:txBody>
          <a:bodyPr wrap="square" rtlCol="0">
            <a:spAutoFit/>
          </a:bodyPr>
          <a:lstStyle/>
          <a:p>
            <a:pPr marL="285750" indent="-285750">
              <a:buFont typeface="Wingdings" panose="05000000000000000000" pitchFamily="2" charset="2"/>
              <a:buChar char="l"/>
            </a:pPr>
            <a:r>
              <a:rPr lang="zh-CN" altLang="en-US" dirty="0"/>
              <a:t>优点：信息传输开销小</a:t>
            </a:r>
            <a:endParaRPr lang="en-US" altLang="zh-CN" dirty="0"/>
          </a:p>
          <a:p>
            <a:endParaRPr lang="en-US" altLang="zh-CN" dirty="0"/>
          </a:p>
          <a:p>
            <a:pPr marL="285750" indent="-285750">
              <a:buFont typeface="Wingdings" panose="05000000000000000000" pitchFamily="2" charset="2"/>
              <a:buChar char="l"/>
            </a:pPr>
            <a:r>
              <a:rPr lang="zh-CN" altLang="en-US" dirty="0"/>
              <a:t>缺点：模型划分困难，硬件效率低</a:t>
            </a:r>
            <a:endParaRPr lang="en-US" altLang="zh-CN" dirty="0"/>
          </a:p>
          <a:p>
            <a:endParaRPr lang="zh-CN" altLang="en-US" dirty="0"/>
          </a:p>
        </p:txBody>
      </p:sp>
    </p:spTree>
    <p:extLst>
      <p:ext uri="{BB962C8B-B14F-4D97-AF65-F5344CB8AC3E}">
        <p14:creationId xmlns:p14="http://schemas.microsoft.com/office/powerpoint/2010/main" val="38944963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6146"/>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11"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p:cNvSpPr/>
          <p:nvPr/>
        </p:nvSpPr>
        <p:spPr>
          <a:xfrm>
            <a:off x="1524000" y="1"/>
            <a:ext cx="9144574" cy="895927"/>
          </a:xfrm>
          <a:prstGeom prst="rect">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pic>
        <p:nvPicPr>
          <p:cNvPr id="6" name="图片 5"/>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725893" y="115413"/>
            <a:ext cx="674253" cy="674253"/>
          </a:xfrm>
          <a:prstGeom prst="rect">
            <a:avLst/>
          </a:prstGeom>
        </p:spPr>
      </p:pic>
      <p:cxnSp>
        <p:nvCxnSpPr>
          <p:cNvPr id="7" name="直接连接符 19"/>
          <p:cNvCxnSpPr>
            <a:cxnSpLocks/>
          </p:cNvCxnSpPr>
          <p:nvPr/>
        </p:nvCxnSpPr>
        <p:spPr bwMode="auto">
          <a:xfrm flipH="1">
            <a:off x="1964028" y="-25400"/>
            <a:ext cx="1587" cy="841375"/>
          </a:xfrm>
          <a:prstGeom prst="line">
            <a:avLst/>
          </a:prstGeom>
          <a:noFill/>
          <a:ln w="28575" algn="ctr">
            <a:solidFill>
              <a:schemeClr val="bg2"/>
            </a:solidFill>
            <a:round/>
            <a:headEnd/>
            <a:tailEnd/>
          </a:ln>
          <a:extLst>
            <a:ext uri="{909E8E84-426E-40DD-AFC4-6F175D3DCCD1}">
              <a14:hiddenFill xmlns:a14="http://schemas.microsoft.com/office/drawing/2010/main">
                <a:noFill/>
              </a14:hiddenFill>
            </a:ext>
          </a:extLst>
        </p:spPr>
      </p:cxnSp>
      <p:cxnSp>
        <p:nvCxnSpPr>
          <p:cNvPr id="8" name="直接连接符 20"/>
          <p:cNvCxnSpPr>
            <a:cxnSpLocks/>
          </p:cNvCxnSpPr>
          <p:nvPr/>
        </p:nvCxnSpPr>
        <p:spPr bwMode="auto">
          <a:xfrm flipH="1">
            <a:off x="2035175" y="-26988"/>
            <a:ext cx="1588" cy="554038"/>
          </a:xfrm>
          <a:prstGeom prst="line">
            <a:avLst/>
          </a:prstGeom>
          <a:noFill/>
          <a:ln w="28575" algn="ctr">
            <a:solidFill>
              <a:schemeClr val="bg2"/>
            </a:solidFill>
            <a:round/>
            <a:headEnd/>
            <a:tailEnd/>
          </a:ln>
          <a:extLst>
            <a:ext uri="{909E8E84-426E-40DD-AFC4-6F175D3DCCD1}">
              <a14:hiddenFill xmlns:a14="http://schemas.microsoft.com/office/drawing/2010/main">
                <a:noFill/>
              </a14:hiddenFill>
            </a:ext>
          </a:extLst>
        </p:spPr>
      </p:cxnSp>
      <p:cxnSp>
        <p:nvCxnSpPr>
          <p:cNvPr id="9" name="直接连接符 30"/>
          <p:cNvCxnSpPr>
            <a:cxnSpLocks/>
          </p:cNvCxnSpPr>
          <p:nvPr/>
        </p:nvCxnSpPr>
        <p:spPr bwMode="auto">
          <a:xfrm>
            <a:off x="2109499" y="-26988"/>
            <a:ext cx="0" cy="298451"/>
          </a:xfrm>
          <a:prstGeom prst="line">
            <a:avLst/>
          </a:prstGeom>
          <a:noFill/>
          <a:ln w="28575" algn="ctr">
            <a:solidFill>
              <a:schemeClr val="bg2"/>
            </a:solidFill>
            <a:round/>
            <a:headEnd/>
            <a:tailEnd/>
          </a:ln>
          <a:extLst>
            <a:ext uri="{909E8E84-426E-40DD-AFC4-6F175D3DCCD1}">
              <a14:hiddenFill xmlns:a14="http://schemas.microsoft.com/office/drawing/2010/main">
                <a:noFill/>
              </a14:hiddenFill>
            </a:ext>
          </a:extLst>
        </p:spPr>
      </p:cxnSp>
      <p:sp>
        <p:nvSpPr>
          <p:cNvPr id="10" name="文本框 9"/>
          <p:cNvSpPr txBox="1"/>
          <p:nvPr/>
        </p:nvSpPr>
        <p:spPr>
          <a:xfrm>
            <a:off x="2405641" y="72122"/>
            <a:ext cx="2773680" cy="646331"/>
          </a:xfrm>
          <a:prstGeom prst="rect">
            <a:avLst/>
          </a:prstGeom>
          <a:noFill/>
        </p:spPr>
        <p:txBody>
          <a:bodyPr wrap="square" rtlCol="0">
            <a:spAutoFit/>
          </a:bodyPr>
          <a:lstStyle/>
          <a:p>
            <a:r>
              <a:rPr lang="zh-CN" altLang="en-US" sz="3600" dirty="0">
                <a:solidFill>
                  <a:schemeClr val="bg1"/>
                </a:solidFill>
                <a:latin typeface="黑体" panose="02010609060101010101" pitchFamily="49" charset="-122"/>
                <a:ea typeface="黑体" panose="02010609060101010101" pitchFamily="49" charset="-122"/>
              </a:rPr>
              <a:t>研究目标</a:t>
            </a:r>
            <a:endParaRPr lang="zh-CN" altLang="en-US" sz="3200" dirty="0">
              <a:solidFill>
                <a:schemeClr val="bg1"/>
              </a:solidFill>
              <a:latin typeface="黑体" panose="02010609060101010101" pitchFamily="49" charset="-122"/>
              <a:ea typeface="黑体" panose="02010609060101010101" pitchFamily="49" charset="-122"/>
            </a:endParaRPr>
          </a:p>
        </p:txBody>
      </p:sp>
      <p:sp>
        <p:nvSpPr>
          <p:cNvPr id="2" name="文本框 1"/>
          <p:cNvSpPr txBox="1"/>
          <p:nvPr/>
        </p:nvSpPr>
        <p:spPr>
          <a:xfrm>
            <a:off x="2253242" y="1303403"/>
            <a:ext cx="7215879" cy="492443"/>
          </a:xfrm>
          <a:prstGeom prst="rect">
            <a:avLst/>
          </a:prstGeom>
          <a:noFill/>
        </p:spPr>
        <p:txBody>
          <a:bodyPr wrap="square" rtlCol="0">
            <a:spAutoFit/>
          </a:bodyPr>
          <a:lstStyle/>
          <a:p>
            <a:pPr marL="285750" indent="-285750">
              <a:buFont typeface="Wingdings" panose="05000000000000000000" pitchFamily="2" charset="2"/>
              <a:buChar char="n"/>
            </a:pPr>
            <a:r>
              <a:rPr lang="zh-CN" altLang="en-US" sz="2600" dirty="0">
                <a:latin typeface="黑体" panose="02010609060101010101" pitchFamily="49" charset="-122"/>
                <a:ea typeface="黑体" panose="02010609060101010101" pitchFamily="49" charset="-122"/>
              </a:rPr>
              <a:t>数据并行中通信能力成为瓶颈</a:t>
            </a:r>
          </a:p>
        </p:txBody>
      </p:sp>
      <p:pic>
        <p:nvPicPr>
          <p:cNvPr id="11" name="图片 10">
            <a:extLst>
              <a:ext uri="{FF2B5EF4-FFF2-40B4-BE49-F238E27FC236}">
                <a16:creationId xmlns:a16="http://schemas.microsoft.com/office/drawing/2014/main" id="{2470DBCF-BF89-4B31-95EB-22E1C13D5979}"/>
              </a:ext>
            </a:extLst>
          </p:cNvPr>
          <p:cNvPicPr>
            <a:picLocks noChangeAspect="1"/>
          </p:cNvPicPr>
          <p:nvPr/>
        </p:nvPicPr>
        <p:blipFill>
          <a:blip r:embed="rId4"/>
          <a:stretch>
            <a:fillRect/>
          </a:stretch>
        </p:blipFill>
        <p:spPr>
          <a:xfrm>
            <a:off x="675861" y="2644627"/>
            <a:ext cx="11290852" cy="2456931"/>
          </a:xfrm>
          <a:prstGeom prst="rect">
            <a:avLst/>
          </a:prstGeom>
        </p:spPr>
      </p:pic>
    </p:spTree>
    <p:extLst>
      <p:ext uri="{BB962C8B-B14F-4D97-AF65-F5344CB8AC3E}">
        <p14:creationId xmlns:p14="http://schemas.microsoft.com/office/powerpoint/2010/main" val="343222134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p:cNvSpPr/>
          <p:nvPr/>
        </p:nvSpPr>
        <p:spPr>
          <a:xfrm>
            <a:off x="1524000" y="1"/>
            <a:ext cx="9144574" cy="895927"/>
          </a:xfrm>
          <a:prstGeom prst="rect">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pic>
        <p:nvPicPr>
          <p:cNvPr id="6" name="图片 5"/>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725893" y="115413"/>
            <a:ext cx="674253" cy="674253"/>
          </a:xfrm>
          <a:prstGeom prst="rect">
            <a:avLst/>
          </a:prstGeom>
        </p:spPr>
      </p:pic>
      <p:cxnSp>
        <p:nvCxnSpPr>
          <p:cNvPr id="7" name="直接连接符 19"/>
          <p:cNvCxnSpPr>
            <a:cxnSpLocks/>
          </p:cNvCxnSpPr>
          <p:nvPr/>
        </p:nvCxnSpPr>
        <p:spPr bwMode="auto">
          <a:xfrm flipH="1">
            <a:off x="1964028" y="-25400"/>
            <a:ext cx="1587" cy="841375"/>
          </a:xfrm>
          <a:prstGeom prst="line">
            <a:avLst/>
          </a:prstGeom>
          <a:noFill/>
          <a:ln w="28575" algn="ctr">
            <a:solidFill>
              <a:schemeClr val="bg2"/>
            </a:solidFill>
            <a:round/>
            <a:headEnd/>
            <a:tailEnd/>
          </a:ln>
          <a:extLst>
            <a:ext uri="{909E8E84-426E-40DD-AFC4-6F175D3DCCD1}">
              <a14:hiddenFill xmlns:a14="http://schemas.microsoft.com/office/drawing/2010/main">
                <a:noFill/>
              </a14:hiddenFill>
            </a:ext>
          </a:extLst>
        </p:spPr>
      </p:cxnSp>
      <p:cxnSp>
        <p:nvCxnSpPr>
          <p:cNvPr id="8" name="直接连接符 20"/>
          <p:cNvCxnSpPr>
            <a:cxnSpLocks/>
          </p:cNvCxnSpPr>
          <p:nvPr/>
        </p:nvCxnSpPr>
        <p:spPr bwMode="auto">
          <a:xfrm flipH="1">
            <a:off x="2035175" y="-26988"/>
            <a:ext cx="1588" cy="554038"/>
          </a:xfrm>
          <a:prstGeom prst="line">
            <a:avLst/>
          </a:prstGeom>
          <a:noFill/>
          <a:ln w="28575" algn="ctr">
            <a:solidFill>
              <a:schemeClr val="bg2"/>
            </a:solidFill>
            <a:round/>
            <a:headEnd/>
            <a:tailEnd/>
          </a:ln>
          <a:extLst>
            <a:ext uri="{909E8E84-426E-40DD-AFC4-6F175D3DCCD1}">
              <a14:hiddenFill xmlns:a14="http://schemas.microsoft.com/office/drawing/2010/main">
                <a:noFill/>
              </a14:hiddenFill>
            </a:ext>
          </a:extLst>
        </p:spPr>
      </p:cxnSp>
      <p:cxnSp>
        <p:nvCxnSpPr>
          <p:cNvPr id="9" name="直接连接符 30"/>
          <p:cNvCxnSpPr>
            <a:cxnSpLocks/>
          </p:cNvCxnSpPr>
          <p:nvPr/>
        </p:nvCxnSpPr>
        <p:spPr bwMode="auto">
          <a:xfrm>
            <a:off x="2109499" y="-26988"/>
            <a:ext cx="0" cy="298451"/>
          </a:xfrm>
          <a:prstGeom prst="line">
            <a:avLst/>
          </a:prstGeom>
          <a:noFill/>
          <a:ln w="28575" algn="ctr">
            <a:solidFill>
              <a:schemeClr val="bg2"/>
            </a:solidFill>
            <a:round/>
            <a:headEnd/>
            <a:tailEnd/>
          </a:ln>
          <a:extLst>
            <a:ext uri="{909E8E84-426E-40DD-AFC4-6F175D3DCCD1}">
              <a14:hiddenFill xmlns:a14="http://schemas.microsoft.com/office/drawing/2010/main">
                <a:noFill/>
              </a14:hiddenFill>
            </a:ext>
          </a:extLst>
        </p:spPr>
      </p:cxnSp>
      <p:sp>
        <p:nvSpPr>
          <p:cNvPr id="10" name="文本框 9"/>
          <p:cNvSpPr txBox="1"/>
          <p:nvPr/>
        </p:nvSpPr>
        <p:spPr>
          <a:xfrm>
            <a:off x="2405641" y="72122"/>
            <a:ext cx="2773680" cy="646331"/>
          </a:xfrm>
          <a:prstGeom prst="rect">
            <a:avLst/>
          </a:prstGeom>
          <a:noFill/>
        </p:spPr>
        <p:txBody>
          <a:bodyPr wrap="square" rtlCol="0">
            <a:spAutoFit/>
          </a:bodyPr>
          <a:lstStyle/>
          <a:p>
            <a:r>
              <a:rPr lang="zh-CN" altLang="en-US" sz="3600" dirty="0">
                <a:solidFill>
                  <a:schemeClr val="bg1"/>
                </a:solidFill>
                <a:latin typeface="黑体" panose="02010609060101010101" pitchFamily="49" charset="-122"/>
                <a:ea typeface="黑体" panose="02010609060101010101" pitchFamily="49" charset="-122"/>
              </a:rPr>
              <a:t>研究目标</a:t>
            </a:r>
            <a:endParaRPr lang="zh-CN" altLang="en-US" sz="3200" dirty="0">
              <a:solidFill>
                <a:schemeClr val="bg1"/>
              </a:solidFill>
              <a:latin typeface="黑体" panose="02010609060101010101" pitchFamily="49" charset="-122"/>
              <a:ea typeface="黑体" panose="02010609060101010101" pitchFamily="49" charset="-122"/>
            </a:endParaRPr>
          </a:p>
        </p:txBody>
      </p:sp>
      <p:sp>
        <p:nvSpPr>
          <p:cNvPr id="2" name="文本框 1"/>
          <p:cNvSpPr txBox="1"/>
          <p:nvPr/>
        </p:nvSpPr>
        <p:spPr>
          <a:xfrm>
            <a:off x="2253242" y="1303403"/>
            <a:ext cx="7215879" cy="492443"/>
          </a:xfrm>
          <a:prstGeom prst="rect">
            <a:avLst/>
          </a:prstGeom>
          <a:noFill/>
        </p:spPr>
        <p:txBody>
          <a:bodyPr wrap="square" rtlCol="0">
            <a:spAutoFit/>
          </a:bodyPr>
          <a:lstStyle/>
          <a:p>
            <a:pPr marL="285750" indent="-285750">
              <a:buFont typeface="Wingdings" panose="05000000000000000000" pitchFamily="2" charset="2"/>
              <a:buChar char="n"/>
            </a:pPr>
            <a:r>
              <a:rPr lang="zh-CN" altLang="en-US" sz="2600" dirty="0">
                <a:latin typeface="黑体" panose="02010609060101010101" pitchFamily="49" charset="-122"/>
                <a:ea typeface="黑体" panose="02010609060101010101" pitchFamily="49" charset="-122"/>
              </a:rPr>
              <a:t>模型并行中效率不高</a:t>
            </a:r>
          </a:p>
        </p:txBody>
      </p:sp>
      <p:pic>
        <p:nvPicPr>
          <p:cNvPr id="4" name="图片 3">
            <a:extLst>
              <a:ext uri="{FF2B5EF4-FFF2-40B4-BE49-F238E27FC236}">
                <a16:creationId xmlns:a16="http://schemas.microsoft.com/office/drawing/2014/main" id="{41555532-8D41-463C-BFE5-06F24FE9F77F}"/>
              </a:ext>
            </a:extLst>
          </p:cNvPr>
          <p:cNvPicPr>
            <a:picLocks noChangeAspect="1"/>
          </p:cNvPicPr>
          <p:nvPr/>
        </p:nvPicPr>
        <p:blipFill>
          <a:blip r:embed="rId4"/>
          <a:stretch>
            <a:fillRect/>
          </a:stretch>
        </p:blipFill>
        <p:spPr>
          <a:xfrm>
            <a:off x="1521546" y="2322887"/>
            <a:ext cx="6797591" cy="3083999"/>
          </a:xfrm>
          <a:prstGeom prst="rect">
            <a:avLst/>
          </a:prstGeom>
        </p:spPr>
      </p:pic>
      <p:sp>
        <p:nvSpPr>
          <p:cNvPr id="11" name="文本框 10">
            <a:extLst>
              <a:ext uri="{FF2B5EF4-FFF2-40B4-BE49-F238E27FC236}">
                <a16:creationId xmlns:a16="http://schemas.microsoft.com/office/drawing/2014/main" id="{FB826582-0ABE-4A63-9B7C-E32515227D33}"/>
              </a:ext>
            </a:extLst>
          </p:cNvPr>
          <p:cNvSpPr txBox="1"/>
          <p:nvPr/>
        </p:nvSpPr>
        <p:spPr>
          <a:xfrm>
            <a:off x="8439704" y="2945785"/>
            <a:ext cx="2572378" cy="646331"/>
          </a:xfrm>
          <a:prstGeom prst="rect">
            <a:avLst/>
          </a:prstGeom>
          <a:noFill/>
        </p:spPr>
        <p:txBody>
          <a:bodyPr wrap="square" rtlCol="0">
            <a:spAutoFit/>
          </a:bodyPr>
          <a:lstStyle/>
          <a:p>
            <a:pPr marL="285750" indent="-285750">
              <a:buFont typeface="Wingdings" panose="05000000000000000000" pitchFamily="2" charset="2"/>
              <a:buChar char="l"/>
            </a:pPr>
            <a:r>
              <a:rPr lang="zh-CN" altLang="en-US" dirty="0"/>
              <a:t>最简情况，系统中只有一个</a:t>
            </a:r>
            <a:r>
              <a:rPr lang="en-US" altLang="zh-CN" dirty="0"/>
              <a:t>minibatch</a:t>
            </a:r>
            <a:endParaRPr lang="zh-CN" altLang="en-US" dirty="0"/>
          </a:p>
        </p:txBody>
      </p:sp>
    </p:spTree>
    <p:extLst>
      <p:ext uri="{BB962C8B-B14F-4D97-AF65-F5344CB8AC3E}">
        <p14:creationId xmlns:p14="http://schemas.microsoft.com/office/powerpoint/2010/main" val="30358297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11" grpId="0"/>
    </p:bldLst>
  </p:timing>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1519</TotalTime>
  <Words>1749</Words>
  <Application>Microsoft Office PowerPoint</Application>
  <PresentationFormat>宽屏</PresentationFormat>
  <Paragraphs>225</Paragraphs>
  <Slides>35</Slides>
  <Notes>35</Notes>
  <HiddenSlides>0</HiddenSlides>
  <MMClips>0</MMClips>
  <ScaleCrop>false</ScaleCrop>
  <HeadingPairs>
    <vt:vector size="6" baseType="variant">
      <vt:variant>
        <vt:lpstr>已用的字体</vt:lpstr>
      </vt:variant>
      <vt:variant>
        <vt:i4>18</vt:i4>
      </vt:variant>
      <vt:variant>
        <vt:lpstr>主题</vt:lpstr>
      </vt:variant>
      <vt:variant>
        <vt:i4>1</vt:i4>
      </vt:variant>
      <vt:variant>
        <vt:lpstr>幻灯片标题</vt:lpstr>
      </vt:variant>
      <vt:variant>
        <vt:i4>35</vt:i4>
      </vt:variant>
    </vt:vector>
  </HeadingPairs>
  <TitlesOfParts>
    <vt:vector size="54" baseType="lpstr">
      <vt:lpstr>LinBiolinumT</vt:lpstr>
      <vt:lpstr>LinLibertine</vt:lpstr>
      <vt:lpstr>LinLibertineI</vt:lpstr>
      <vt:lpstr>LinLibertineI7</vt:lpstr>
      <vt:lpstr>LinLibertineT</vt:lpstr>
      <vt:lpstr>TeXGyreTermes-Bold</vt:lpstr>
      <vt:lpstr>TeXGyreTermes-Regular</vt:lpstr>
      <vt:lpstr>txsy</vt:lpstr>
      <vt:lpstr>等线</vt:lpstr>
      <vt:lpstr>等线 Light</vt:lpstr>
      <vt:lpstr>黑体</vt:lpstr>
      <vt:lpstr>微软雅黑</vt:lpstr>
      <vt:lpstr>Arial</vt:lpstr>
      <vt:lpstr>Bell MT</vt:lpstr>
      <vt:lpstr>Book Antiqua</vt:lpstr>
      <vt:lpstr>Bookman Old Style</vt:lpstr>
      <vt:lpstr>Gill Sans MT</vt:lpstr>
      <vt:lpstr>Wingdings</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李剑歌</dc:creator>
  <cp:lastModifiedBy>李剑歌</cp:lastModifiedBy>
  <cp:revision>111</cp:revision>
  <dcterms:created xsi:type="dcterms:W3CDTF">2019-10-19T16:26:47Z</dcterms:created>
  <dcterms:modified xsi:type="dcterms:W3CDTF">2019-10-21T08:05:36Z</dcterms:modified>
</cp:coreProperties>
</file>

<file path=docProps/thumbnail.jpeg>
</file>